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731" r:id="rId2"/>
    <p:sldId id="732" r:id="rId3"/>
    <p:sldId id="259" r:id="rId4"/>
    <p:sldId id="730" r:id="rId5"/>
    <p:sldId id="733" r:id="rId6"/>
    <p:sldId id="258" r:id="rId7"/>
    <p:sldId id="260" r:id="rId8"/>
    <p:sldId id="734" r:id="rId9"/>
    <p:sldId id="262" r:id="rId10"/>
    <p:sldId id="261" r:id="rId11"/>
    <p:sldId id="263" r:id="rId12"/>
    <p:sldId id="264" r:id="rId13"/>
    <p:sldId id="257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14" y="306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800" b="1" dirty="0">
                <a:solidFill>
                  <a:schemeClr val="tx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Global warming potential </a:t>
            </a:r>
            <a:endParaRPr lang="ja-JP" altLang="en-US" sz="1800" b="1" dirty="0">
              <a:solidFill>
                <a:schemeClr val="tx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'Figure 5c'!$B$2</c:f>
              <c:strCache>
                <c:ptCount val="1"/>
                <c:pt idx="0">
                  <c:v>Materials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'Figure 5c'!$A$3:$A$5</c:f>
              <c:strCache>
                <c:ptCount val="3"/>
                <c:pt idx="0">
                  <c:v>FJH</c:v>
                </c:pt>
                <c:pt idx="1">
                  <c:v>Sonication</c:v>
                </c:pt>
                <c:pt idx="2">
                  <c:v>Chemical Exfoliation</c:v>
                </c:pt>
              </c:strCache>
            </c:strRef>
          </c:cat>
          <c:val>
            <c:numRef>
              <c:f>'Figure 5c'!$B$3:$B$5</c:f>
              <c:numCache>
                <c:formatCode>General</c:formatCode>
                <c:ptCount val="3"/>
                <c:pt idx="0">
                  <c:v>0</c:v>
                </c:pt>
                <c:pt idx="1">
                  <c:v>53</c:v>
                </c:pt>
                <c:pt idx="2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83-4351-A2EF-633F8471B38A}"/>
            </c:ext>
          </c:extLst>
        </c:ser>
        <c:ser>
          <c:idx val="1"/>
          <c:order val="1"/>
          <c:tx>
            <c:strRef>
              <c:f>'Figure 5c'!$C$2</c:f>
              <c:strCache>
                <c:ptCount val="1"/>
                <c:pt idx="0">
                  <c:v>Process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'Figure 5c'!$A$3:$A$5</c:f>
              <c:strCache>
                <c:ptCount val="3"/>
                <c:pt idx="0">
                  <c:v>FJH</c:v>
                </c:pt>
                <c:pt idx="1">
                  <c:v>Sonication</c:v>
                </c:pt>
                <c:pt idx="2">
                  <c:v>Chemical Exfoliation</c:v>
                </c:pt>
              </c:strCache>
            </c:strRef>
          </c:cat>
          <c:val>
            <c:numRef>
              <c:f>'Figure 5c'!$C$3:$C$5</c:f>
              <c:numCache>
                <c:formatCode>General</c:formatCode>
                <c:ptCount val="3"/>
                <c:pt idx="0">
                  <c:v>16</c:v>
                </c:pt>
                <c:pt idx="1">
                  <c:v>53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83-4351-A2EF-633F8471B3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0628047"/>
        <c:axId val="1250653839"/>
      </c:barChart>
      <c:catAx>
        <c:axId val="1250628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50653839"/>
        <c:crosses val="autoZero"/>
        <c:auto val="1"/>
        <c:lblAlgn val="ctr"/>
        <c:lblOffset val="100"/>
        <c:noMultiLvlLbl val="0"/>
      </c:catAx>
      <c:valAx>
        <c:axId val="1250653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50628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800" b="1" dirty="0">
                <a:solidFill>
                  <a:sysClr val="windowText" lastClr="00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Cumulative energy demand</a:t>
            </a:r>
            <a:endParaRPr lang="ja-JP" altLang="en-US" sz="1800" b="1" dirty="0">
              <a:solidFill>
                <a:sysClr val="windowText" lastClr="00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'Figure 5b'!$B$2</c:f>
              <c:strCache>
                <c:ptCount val="1"/>
                <c:pt idx="0">
                  <c:v>Materials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'Figure 5b'!$A$3:$A$5</c:f>
              <c:strCache>
                <c:ptCount val="3"/>
                <c:pt idx="0">
                  <c:v>FJH</c:v>
                </c:pt>
                <c:pt idx="1">
                  <c:v>Sonication</c:v>
                </c:pt>
                <c:pt idx="2">
                  <c:v>Chemical Exfoliation</c:v>
                </c:pt>
              </c:strCache>
            </c:strRef>
          </c:cat>
          <c:val>
            <c:numRef>
              <c:f>'Figure 5b'!$B$3:$B$5</c:f>
              <c:numCache>
                <c:formatCode>General</c:formatCode>
                <c:ptCount val="3"/>
                <c:pt idx="0">
                  <c:v>9</c:v>
                </c:pt>
                <c:pt idx="1">
                  <c:v>1412</c:v>
                </c:pt>
                <c:pt idx="2">
                  <c:v>1320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2-420F-A74D-821212FF1FE3}"/>
            </c:ext>
          </c:extLst>
        </c:ser>
        <c:ser>
          <c:idx val="1"/>
          <c:order val="1"/>
          <c:tx>
            <c:strRef>
              <c:f>'Figure 5b'!$C$2</c:f>
              <c:strCache>
                <c:ptCount val="1"/>
                <c:pt idx="0">
                  <c:v>Process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'Figure 5b'!$A$3:$A$5</c:f>
              <c:strCache>
                <c:ptCount val="3"/>
                <c:pt idx="0">
                  <c:v>FJH</c:v>
                </c:pt>
                <c:pt idx="1">
                  <c:v>Sonication</c:v>
                </c:pt>
                <c:pt idx="2">
                  <c:v>Chemical Exfoliation</c:v>
                </c:pt>
              </c:strCache>
            </c:strRef>
          </c:cat>
          <c:val>
            <c:numRef>
              <c:f>'Figure 5b'!$C$3:$C$5</c:f>
              <c:numCache>
                <c:formatCode>General</c:formatCode>
                <c:ptCount val="3"/>
                <c:pt idx="0">
                  <c:v>253</c:v>
                </c:pt>
                <c:pt idx="1">
                  <c:v>939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02-420F-A74D-821212FF1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9632351"/>
        <c:axId val="1629640255"/>
      </c:barChart>
      <c:catAx>
        <c:axId val="162963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29640255"/>
        <c:crosses val="autoZero"/>
        <c:auto val="1"/>
        <c:lblAlgn val="ctr"/>
        <c:lblOffset val="100"/>
        <c:noMultiLvlLbl val="0"/>
      </c:catAx>
      <c:valAx>
        <c:axId val="162964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29632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800" b="1" dirty="0">
                <a:solidFill>
                  <a:schemeClr val="tx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Cumulative Water Use</a:t>
            </a:r>
            <a:endParaRPr lang="ja-JP" altLang="en-US" sz="1800" b="1" dirty="0">
              <a:solidFill>
                <a:schemeClr val="tx1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'Figure 5d'!$B$2</c:f>
              <c:strCache>
                <c:ptCount val="1"/>
                <c:pt idx="0">
                  <c:v>Materials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'Figure 5d'!$A$3:$A$5</c:f>
              <c:strCache>
                <c:ptCount val="3"/>
                <c:pt idx="0">
                  <c:v>FJH</c:v>
                </c:pt>
                <c:pt idx="1">
                  <c:v>Sonication</c:v>
                </c:pt>
                <c:pt idx="2">
                  <c:v>Chemical Exfoliation</c:v>
                </c:pt>
              </c:strCache>
            </c:strRef>
          </c:cat>
          <c:val>
            <c:numRef>
              <c:f>'Figure 5d'!$B$3:$B$5</c:f>
              <c:numCache>
                <c:formatCode>General</c:formatCode>
                <c:ptCount val="3"/>
                <c:pt idx="0">
                  <c:v>0</c:v>
                </c:pt>
                <c:pt idx="1">
                  <c:v>797</c:v>
                </c:pt>
                <c:pt idx="2">
                  <c:v>3273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0-46F8-B390-D25C5BE86CDA}"/>
            </c:ext>
          </c:extLst>
        </c:ser>
        <c:ser>
          <c:idx val="1"/>
          <c:order val="1"/>
          <c:tx>
            <c:strRef>
              <c:f>'Figure 5d'!$C$2</c:f>
              <c:strCache>
                <c:ptCount val="1"/>
                <c:pt idx="0">
                  <c:v>Process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'Figure 5d'!$A$3:$A$5</c:f>
              <c:strCache>
                <c:ptCount val="3"/>
                <c:pt idx="0">
                  <c:v>FJH</c:v>
                </c:pt>
                <c:pt idx="1">
                  <c:v>Sonication</c:v>
                </c:pt>
                <c:pt idx="2">
                  <c:v>Chemical Exfoliation</c:v>
                </c:pt>
              </c:strCache>
            </c:strRef>
          </c:cat>
          <c:val>
            <c:numRef>
              <c:f>'Figure 5d'!$C$3:$C$5</c:f>
              <c:numCache>
                <c:formatCode>General</c:formatCode>
                <c:ptCount val="3"/>
                <c:pt idx="0">
                  <c:v>84</c:v>
                </c:pt>
                <c:pt idx="1">
                  <c:v>461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0-46F8-B390-D25C5BE86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0638447"/>
        <c:axId val="1250649263"/>
      </c:barChart>
      <c:catAx>
        <c:axId val="1250638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50649263"/>
        <c:crosses val="autoZero"/>
        <c:auto val="1"/>
        <c:lblAlgn val="ctr"/>
        <c:lblOffset val="100"/>
        <c:noMultiLvlLbl val="0"/>
      </c:catAx>
      <c:valAx>
        <c:axId val="1250649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50638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63E86-9084-4B34-8E8F-780878B27FC6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367F7-F0E2-4808-A64D-26C8F4A17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392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スライド イメージ プレースホルダー 1">
            <a:extLst>
              <a:ext uri="{FF2B5EF4-FFF2-40B4-BE49-F238E27FC236}">
                <a16:creationId xmlns:a16="http://schemas.microsoft.com/office/drawing/2014/main" id="{90EB4D5C-642C-44C8-AB38-9AA79BE1E9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ノート プレースホルダー 2">
            <a:extLst>
              <a:ext uri="{FF2B5EF4-FFF2-40B4-BE49-F238E27FC236}">
                <a16:creationId xmlns:a16="http://schemas.microsoft.com/office/drawing/2014/main" id="{54F28E28-5A32-431D-A607-6E01F144E4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ja-JP" altLang="en-US"/>
              <a:t>ガイム博士が</a:t>
            </a:r>
            <a:r>
              <a:rPr lang="en-US" altLang="ja-JP"/>
              <a:t>2004</a:t>
            </a:r>
            <a:r>
              <a:rPr lang="ja-JP" altLang="en-US"/>
              <a:t>年に発見した「グラフェン」は、厚みが原子</a:t>
            </a:r>
            <a:r>
              <a:rPr lang="en-US" altLang="ja-JP"/>
              <a:t>1</a:t>
            </a:r>
            <a:r>
              <a:rPr lang="ja-JP" altLang="en-US"/>
              <a:t>つ分（</a:t>
            </a:r>
            <a:r>
              <a:rPr lang="en-US" altLang="ja-JP"/>
              <a:t>0.38</a:t>
            </a:r>
            <a:r>
              <a:rPr lang="ja-JP" altLang="en-US"/>
              <a:t>ナノメートル）の炭素シート。</a:t>
            </a:r>
            <a:r>
              <a:rPr lang="en-US" altLang="ja-JP"/>
              <a:t>300</a:t>
            </a:r>
            <a:r>
              <a:rPr lang="ja-JP" altLang="en-US"/>
              <a:t>万枚重ねてやっと</a:t>
            </a:r>
            <a:r>
              <a:rPr lang="en-US" altLang="ja-JP"/>
              <a:t>1mm</a:t>
            </a:r>
            <a:r>
              <a:rPr lang="ja-JP" altLang="en-US"/>
              <a:t>という超極薄ながら、強度は鉄の</a:t>
            </a:r>
            <a:r>
              <a:rPr lang="en-US" altLang="ja-JP"/>
              <a:t>100</a:t>
            </a:r>
            <a:r>
              <a:rPr lang="ja-JP" altLang="en-US"/>
              <a:t>倍で弾性は</a:t>
            </a:r>
            <a:r>
              <a:rPr lang="en-US" altLang="ja-JP"/>
              <a:t>6</a:t>
            </a:r>
            <a:r>
              <a:rPr lang="ja-JP" altLang="en-US"/>
              <a:t>倍の「強くてしなやか」な理想的性格。透明で電気も熱もよく通すため、半導体やセンサー、タッチパネル、太陽光電池などへの応用はもちろん、量子物理学やバイオテクノロジーにも革新をもたらす可能性に満ちているそうです。現在、世界中の企業が応用研究とその実用化に取り組んでいる。</a:t>
            </a:r>
            <a:endParaRPr lang="en-US" altLang="ja-JP"/>
          </a:p>
          <a:p>
            <a:endParaRPr lang="en-US" altLang="ja-JP"/>
          </a:p>
          <a:p>
            <a:r>
              <a:rPr lang="ja-JP" altLang="en-US"/>
              <a:t>「カエルの磁気浮上」は、強力な磁場を形成して、その中に生きたカエルを入れて浮き上がらせるもの。一見トンデモ科学みたいですが、英国の物理学専門誌</a:t>
            </a:r>
            <a:r>
              <a:rPr lang="en-US" altLang="ja-JP"/>
              <a:t>『Physics World』</a:t>
            </a:r>
            <a:r>
              <a:rPr lang="ja-JP" altLang="en-US"/>
              <a:t>にも紹介されているそう。</a:t>
            </a:r>
            <a:br>
              <a:rPr lang="ja-JP" altLang="en-US"/>
            </a:br>
            <a:br>
              <a:rPr lang="ja-JP" altLang="en-US"/>
            </a:br>
            <a:r>
              <a:rPr lang="ja-JP" altLang="en-US"/>
              <a:t>　もちろんカエルの体内に磁石を埋め込んで、というのではなく、カエルはカラダの中に多くの水を含んでおり、水は磁石に反発する「反磁性体」なので、強力な磁場の中では磁力に反発する力（反磁性磁気力）が生じる、ということ。上向きの反磁性磁気力と下向きの重力が釣り合うと、カエルは無重力（</a:t>
            </a:r>
            <a:r>
              <a:rPr lang="en-US" altLang="ja-JP"/>
              <a:t>=</a:t>
            </a:r>
            <a:r>
              <a:rPr lang="ja-JP" altLang="en-US"/>
              <a:t>微小重力と呼ぶそう）状態のように空中に浮遊するのだとか。</a:t>
            </a:r>
            <a:endParaRPr lang="en-US" altLang="ja-JP"/>
          </a:p>
          <a:p>
            <a:r>
              <a:rPr lang="ja-JP" altLang="en-US"/>
              <a:t>因みにカエルのカラダに反発力を生じさせる磁場の力は</a:t>
            </a:r>
            <a:r>
              <a:rPr lang="en-US" altLang="ja-JP"/>
              <a:t>16</a:t>
            </a:r>
            <a:r>
              <a:rPr lang="ja-JP" altLang="en-US"/>
              <a:t>テスラ</a:t>
            </a:r>
            <a:r>
              <a:rPr lang="en-US" altLang="ja-JP"/>
              <a:t>……</a:t>
            </a:r>
            <a:br>
              <a:rPr lang="ja-JP" altLang="en-US"/>
            </a:br>
            <a:br>
              <a:rPr lang="ja-JP" altLang="en-US"/>
            </a:br>
            <a:endParaRPr lang="ja-JP" altLang="en-US"/>
          </a:p>
        </p:txBody>
      </p:sp>
      <p:sp>
        <p:nvSpPr>
          <p:cNvPr id="132100" name="スライド番号プレースホルダー 3">
            <a:extLst>
              <a:ext uri="{FF2B5EF4-FFF2-40B4-BE49-F238E27FC236}">
                <a16:creationId xmlns:a16="http://schemas.microsoft.com/office/drawing/2014/main" id="{A886696B-F629-4A79-A383-52350A404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fld id="{9F946F85-077C-4F2F-BDB2-27918F96BF1B}" type="slidenum">
              <a:rPr lang="ja-JP" altLang="en-US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639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スライド イメージ プレースホルダー 1">
            <a:extLst>
              <a:ext uri="{FF2B5EF4-FFF2-40B4-BE49-F238E27FC236}">
                <a16:creationId xmlns:a16="http://schemas.microsoft.com/office/drawing/2014/main" id="{90EB4D5C-642C-44C8-AB38-9AA79BE1E9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ノート プレースホルダー 2">
            <a:extLst>
              <a:ext uri="{FF2B5EF4-FFF2-40B4-BE49-F238E27FC236}">
                <a16:creationId xmlns:a16="http://schemas.microsoft.com/office/drawing/2014/main" id="{54F28E28-5A32-431D-A607-6E01F144E4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ja-JP" altLang="en-US"/>
              <a:t>ガイム博士が</a:t>
            </a:r>
            <a:r>
              <a:rPr lang="en-US" altLang="ja-JP"/>
              <a:t>2004</a:t>
            </a:r>
            <a:r>
              <a:rPr lang="ja-JP" altLang="en-US"/>
              <a:t>年に発見した「グラフェン」は、厚みが原子</a:t>
            </a:r>
            <a:r>
              <a:rPr lang="en-US" altLang="ja-JP"/>
              <a:t>1</a:t>
            </a:r>
            <a:r>
              <a:rPr lang="ja-JP" altLang="en-US"/>
              <a:t>つ分（</a:t>
            </a:r>
            <a:r>
              <a:rPr lang="en-US" altLang="ja-JP"/>
              <a:t>0.38</a:t>
            </a:r>
            <a:r>
              <a:rPr lang="ja-JP" altLang="en-US"/>
              <a:t>ナノメートル）の炭素シート。</a:t>
            </a:r>
            <a:r>
              <a:rPr lang="en-US" altLang="ja-JP"/>
              <a:t>300</a:t>
            </a:r>
            <a:r>
              <a:rPr lang="ja-JP" altLang="en-US"/>
              <a:t>万枚重ねてやっと</a:t>
            </a:r>
            <a:r>
              <a:rPr lang="en-US" altLang="ja-JP"/>
              <a:t>1mm</a:t>
            </a:r>
            <a:r>
              <a:rPr lang="ja-JP" altLang="en-US"/>
              <a:t>という超極薄ながら、強度は鉄の</a:t>
            </a:r>
            <a:r>
              <a:rPr lang="en-US" altLang="ja-JP"/>
              <a:t>100</a:t>
            </a:r>
            <a:r>
              <a:rPr lang="ja-JP" altLang="en-US"/>
              <a:t>倍で弾性は</a:t>
            </a:r>
            <a:r>
              <a:rPr lang="en-US" altLang="ja-JP"/>
              <a:t>6</a:t>
            </a:r>
            <a:r>
              <a:rPr lang="ja-JP" altLang="en-US"/>
              <a:t>倍の「強くてしなやか」な理想的性格。透明で電気も熱もよく通すため、半導体やセンサー、タッチパネル、太陽光電池などへの応用はもちろん、量子物理学やバイオテクノロジーにも革新をもたらす可能性に満ちているそうです。現在、世界中の企業が応用研究とその実用化に取り組んでいる。</a:t>
            </a:r>
            <a:endParaRPr lang="en-US" altLang="ja-JP"/>
          </a:p>
          <a:p>
            <a:endParaRPr lang="en-US" altLang="ja-JP"/>
          </a:p>
          <a:p>
            <a:r>
              <a:rPr lang="ja-JP" altLang="en-US"/>
              <a:t>「カエルの磁気浮上」は、強力な磁場を形成して、その中に生きたカエルを入れて浮き上がらせるもの。一見トンデモ科学みたいですが、英国の物理学専門誌</a:t>
            </a:r>
            <a:r>
              <a:rPr lang="en-US" altLang="ja-JP"/>
              <a:t>『Physics World』</a:t>
            </a:r>
            <a:r>
              <a:rPr lang="ja-JP" altLang="en-US"/>
              <a:t>にも紹介されているそう。</a:t>
            </a:r>
            <a:br>
              <a:rPr lang="ja-JP" altLang="en-US"/>
            </a:br>
            <a:br>
              <a:rPr lang="ja-JP" altLang="en-US"/>
            </a:br>
            <a:r>
              <a:rPr lang="ja-JP" altLang="en-US"/>
              <a:t>　もちろんカエルの体内に磁石を埋め込んで、というのではなく、カエルはカラダの中に多くの水を含んでおり、水は磁石に反発する「反磁性体」なので、強力な磁場の中では磁力に反発する力（反磁性磁気力）が生じる、ということ。上向きの反磁性磁気力と下向きの重力が釣り合うと、カエルは無重力（</a:t>
            </a:r>
            <a:r>
              <a:rPr lang="en-US" altLang="ja-JP"/>
              <a:t>=</a:t>
            </a:r>
            <a:r>
              <a:rPr lang="ja-JP" altLang="en-US"/>
              <a:t>微小重力と呼ぶそう）状態のように空中に浮遊するのだとか。</a:t>
            </a:r>
            <a:endParaRPr lang="en-US" altLang="ja-JP"/>
          </a:p>
          <a:p>
            <a:r>
              <a:rPr lang="ja-JP" altLang="en-US"/>
              <a:t>因みにカエルのカラダに反発力を生じさせる磁場の力は</a:t>
            </a:r>
            <a:r>
              <a:rPr lang="en-US" altLang="ja-JP"/>
              <a:t>16</a:t>
            </a:r>
            <a:r>
              <a:rPr lang="ja-JP" altLang="en-US"/>
              <a:t>テスラ</a:t>
            </a:r>
            <a:r>
              <a:rPr lang="en-US" altLang="ja-JP"/>
              <a:t>……</a:t>
            </a:r>
            <a:br>
              <a:rPr lang="ja-JP" altLang="en-US"/>
            </a:br>
            <a:br>
              <a:rPr lang="ja-JP" altLang="en-US"/>
            </a:br>
            <a:endParaRPr lang="ja-JP" altLang="en-US"/>
          </a:p>
        </p:txBody>
      </p:sp>
      <p:sp>
        <p:nvSpPr>
          <p:cNvPr id="132100" name="スライド番号プレースホルダー 3">
            <a:extLst>
              <a:ext uri="{FF2B5EF4-FFF2-40B4-BE49-F238E27FC236}">
                <a16:creationId xmlns:a16="http://schemas.microsoft.com/office/drawing/2014/main" id="{A886696B-F629-4A79-A383-52350A404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fld id="{9F946F85-077C-4F2F-BDB2-27918F96BF1B}" type="slidenum">
              <a:rPr lang="ja-JP" altLang="en-US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1381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77F8D9-6E79-4335-BF78-DB19E9646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3393DAE-DDF3-470E-8A88-28670E6AC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8CB2BE-7864-4F8D-B47B-B6541A00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E97941-2420-4837-82BB-EF001BCC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DA226D-21CA-43B5-BA7D-D8B3B139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373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744432-3EFB-4744-B388-AE3338F3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EE39B22-5970-48E0-BC9F-9E1C8C54C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9DB5A4-224A-456D-80F8-4AFF7F91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7B4437-DAF1-4B1C-A59F-6BF428A89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E83A86-084C-49B1-85DA-5AA7DDBF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867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3CF762-3AB8-42A8-8FF2-95F27E96C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A7F0900-8327-4E00-BE53-1332F4D8D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A9C351-EAFF-4B81-8D4E-9B5B631D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50AC42-C229-4D5F-A4C4-CBA29FDA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E46F4A-7D7B-4B0B-8AFA-9C372C90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90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A0447E-EF54-4F22-879C-30382099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37CCEF-290E-4845-9520-1C7131F7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9210EF-F3BF-4B14-B350-C7445118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D60719-8091-44D6-A7C7-CCD1E70F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32F427-FCF9-4902-98F7-AAE320E7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72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081CC7-A9EA-4AA1-B594-1C1232E1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0A3713-6170-4A94-A79E-DEBF0D91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F5DF6B-1C27-46BD-A111-C4023C0A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6F9445-DA8A-4F08-BD4E-880E8975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8A3EF4-97EF-4B3E-9771-08598062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420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D17EE1-803E-49DA-BF52-701EA236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110334-7C42-48F6-B825-BE393A98F6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B4B3E3-0F09-441F-B5F8-1E5774DFB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3EAE32D-4AE7-475A-B609-0360C7C5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137AD1C-2CA6-4AB0-827E-B3BADBA2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5E58D1-47D6-42DF-9358-3988A5A9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58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442AAB-BB2D-4D58-858A-C630A504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CE1FF3-8623-4CA4-AA4C-BE24219B9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667FBB7-348A-487E-8FE4-550107431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F686E2F-B7DE-4400-9CE2-6AB42D57F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B5AE07E-B671-4CD2-982E-FB897C92B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2B6C555-98C0-4A73-9E12-B121A194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FC1E603-21C0-41D0-9BC3-486260D21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7D2E87-6201-4E19-A24B-589DAC2D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238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A6F46C-FE9C-4FF6-AB3E-B591C14A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2C3684A-C5E7-4C7E-963B-88BAF3B8A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749EF26-1438-4D07-9F6F-2936E0A0E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4A7D70-4FC3-4C4A-A1E6-5C20E78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9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7D4C047-FB21-405D-8C72-7C9A2F87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9388482-CAD9-4EB9-9B1E-1244A395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C9BF98C-0F87-43C5-A114-5F021C63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906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9E2EC2-81AE-4E5B-B1B0-3AC350F4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24413D-F459-4E1D-A268-EE0FC8D29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BE1DFA1-ADDC-40E8-A85F-A4558ADEA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E52DB43-6B21-45E2-851D-8AD0FA74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42C811A-3BFA-40F9-852A-02039B1A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A448AE-FFD0-443B-9271-48A5CD6A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956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F11F60-421A-4CB4-8E73-B016A2ED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916A98-5312-43FD-8AD3-2EC96179D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511091-1CAE-4695-B24C-DDC32F138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ECD4D42-97CD-4A0C-B3C9-2CDED03F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A9044E-E615-4FAF-A193-A107AABC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896C338-8745-43A2-AC08-7863F217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38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E92D1F3-4A97-48B3-9C29-4FA85CA2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6D0986-34F0-4A80-BDC0-121D1FCBA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B3FEED-41E2-4CE7-84DA-0D65123ED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4727B-D60B-4F19-87A5-6EC3A3FE57A9}" type="datetimeFigureOut">
              <a:rPr kumimoji="1" lang="ja-JP" altLang="en-US" smtClean="0"/>
              <a:t>2022/10/13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A801D8-5C66-4376-B40C-4C2E335BE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D611F6-D2F7-4274-9B91-D3CDA8DAA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FE612-3407-41B4-94E2-CCE7515388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14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811BEBF-4EE6-4F08-A9B0-8D00DB30E83C}"/>
              </a:ext>
            </a:extLst>
          </p:cNvPr>
          <p:cNvSpPr txBox="1"/>
          <p:nvPr/>
        </p:nvSpPr>
        <p:spPr>
          <a:xfrm>
            <a:off x="0" y="2239004"/>
            <a:ext cx="12191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戦略研ウィークリー補足説明資料</a:t>
            </a:r>
            <a:endParaRPr lang="en-US" altLang="ja-JP" sz="36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endParaRPr lang="en-US" altLang="ja-JP" sz="36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lang="en-US" altLang="ja-JP" sz="3600" dirty="0">
                <a:effectLst/>
                <a:latin typeface="UD Digi Kyokasho NP-R" panose="02020400000000000000" pitchFamily="18" charset="-128"/>
                <a:ea typeface="UD Digi Kyokasho NP-R" panose="02020400000000000000" pitchFamily="18" charset="-128"/>
                <a:cs typeface="ＭＳ Ｐゴシック" panose="020B0600070205080204" pitchFamily="50" charset="-128"/>
              </a:rPr>
              <a:t>『</a:t>
            </a:r>
            <a:r>
              <a:rPr lang="ja-JP" altLang="ja-JP" sz="3600" b="1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  <a:cs typeface="ＭＳ Ｐゴシック" panose="020B0600070205080204" pitchFamily="50" charset="-128"/>
              </a:rPr>
              <a:t>廃プラスチックをグラフェンに転換する技術に注目</a:t>
            </a:r>
            <a:r>
              <a:rPr lang="en-US" altLang="ja-JP" sz="3600" dirty="0">
                <a:effectLst/>
                <a:latin typeface="UD Digi Kyokasho NP-R" panose="02020400000000000000" pitchFamily="18" charset="-128"/>
                <a:ea typeface="UD Digi Kyokasho NP-R" panose="02020400000000000000" pitchFamily="18" charset="-128"/>
                <a:cs typeface="ＭＳ Ｐゴシック" panose="020B0600070205080204" pitchFamily="50" charset="-128"/>
              </a:rPr>
              <a:t>』</a:t>
            </a:r>
            <a:endParaRPr lang="ja-JP" altLang="ja-JP" sz="3600" dirty="0">
              <a:effectLst/>
              <a:latin typeface="UD Digi Kyokasho NP-R" panose="02020400000000000000" pitchFamily="18" charset="-128"/>
              <a:ea typeface="UD Digi Kyokasho NP-R" panose="02020400000000000000" pitchFamily="18" charset="-128"/>
              <a:cs typeface="ＭＳ Ｐゴシック" panose="020B0600070205080204" pitchFamily="50" charset="-128"/>
            </a:endParaRPr>
          </a:p>
          <a:p>
            <a:pPr algn="ctr"/>
            <a:r>
              <a:rPr lang="ja-JP" altLang="en-US" sz="3600" kern="0" dirty="0">
                <a:effectLst/>
                <a:latin typeface="UD Digi Kyokasho NP-R" panose="02020400000000000000" pitchFamily="18" charset="-128"/>
                <a:ea typeface="UD Digi Kyokasho NP-R" panose="02020400000000000000" pitchFamily="18" charset="-128"/>
                <a:cs typeface="ＭＳ Ｐゴシック" panose="020B0600070205080204" pitchFamily="50" charset="-128"/>
              </a:rPr>
              <a:t>～</a:t>
            </a:r>
            <a:r>
              <a:rPr lang="ja-JP" altLang="ja-JP" sz="3600" kern="0" dirty="0"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  <a:cs typeface="ＭＳ Ｐゴシック" panose="020B0600070205080204" pitchFamily="50" charset="-128"/>
              </a:rPr>
              <a:t>アップサイクルはリサイクル事業を活性化するか？</a:t>
            </a:r>
            <a:r>
              <a:rPr lang="ja-JP" altLang="en-US" sz="3600" kern="0" dirty="0">
                <a:effectLst/>
                <a:latin typeface="UD Digi Kyokasho NP-R" panose="02020400000000000000" pitchFamily="18" charset="-128"/>
                <a:ea typeface="UD Digi Kyokasho NP-R" panose="02020400000000000000" pitchFamily="18" charset="-128"/>
                <a:cs typeface="ＭＳ Ｐゴシック" panose="020B0600070205080204" pitchFamily="50" charset="-128"/>
              </a:rPr>
              <a:t>～</a:t>
            </a:r>
            <a:endParaRPr kumimoji="1" lang="ja-JP" altLang="en-US" sz="36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68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31C776-E356-4EF9-8052-8106D2F9864D}"/>
              </a:ext>
            </a:extLst>
          </p:cNvPr>
          <p:cNvSpPr txBox="1"/>
          <p:nvPr/>
        </p:nvSpPr>
        <p:spPr>
          <a:xfrm>
            <a:off x="3098131" y="69653"/>
            <a:ext cx="6491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Graphene</a:t>
            </a:r>
            <a:r>
              <a:rPr kumimoji="1" lang="ja-JP" altLang="en-US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　</a:t>
            </a:r>
            <a:r>
              <a:rPr kumimoji="1" lang="en-US" altLang="ja-JP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Synthesis Methods</a:t>
            </a:r>
          </a:p>
          <a:p>
            <a:pPr algn="ctr"/>
            <a:r>
              <a:rPr lang="en-US" altLang="ja-JP" sz="3200" dirty="0">
                <a:latin typeface="Amasis MT Pro Medium" panose="02040604050005020304" pitchFamily="18" charset="0"/>
                <a:ea typeface="UD Digi Kyokasho NK-B" panose="02020700000000000000" pitchFamily="18" charset="-128"/>
              </a:rPr>
              <a:t>Chemical Exfoliation</a:t>
            </a:r>
            <a:endParaRPr kumimoji="1" lang="ja-JP" altLang="en-US" sz="3200" dirty="0">
              <a:latin typeface="Amasis MT Pro Medium" panose="02040604050005020304" pitchFamily="18" charset="0"/>
              <a:ea typeface="UD Digi Kyokasho NK-B" panose="020207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4E0D344-590B-4D90-BBAC-2C275E332250}"/>
              </a:ext>
            </a:extLst>
          </p:cNvPr>
          <p:cNvSpPr/>
          <p:nvPr/>
        </p:nvSpPr>
        <p:spPr>
          <a:xfrm>
            <a:off x="1952271" y="3282965"/>
            <a:ext cx="1924051" cy="107632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Cooper Black" panose="0208090404030B020404" pitchFamily="18" charset="0"/>
              </a:rPr>
              <a:t>Modified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  <a:latin typeface="Cooper Black" panose="0208090404030B020404" pitchFamily="18" charset="0"/>
              </a:rPr>
              <a:t>Hummer’s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Cooper Black" panose="0208090404030B020404" pitchFamily="18" charset="0"/>
              </a:rPr>
              <a:t>Oxidation</a:t>
            </a:r>
            <a:endParaRPr kumimoji="1" lang="ja-JP" altLang="en-US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EA04AA97-304C-488E-B274-7ACAD6918FAD}"/>
              </a:ext>
            </a:extLst>
          </p:cNvPr>
          <p:cNvSpPr/>
          <p:nvPr/>
        </p:nvSpPr>
        <p:spPr>
          <a:xfrm>
            <a:off x="4113337" y="3265503"/>
            <a:ext cx="1810840" cy="10763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FFFF"/>
                </a:solidFill>
                <a:latin typeface="Cooper Black" panose="0208090404030B020404" pitchFamily="18" charset="0"/>
              </a:rPr>
              <a:t>Quench,</a:t>
            </a:r>
          </a:p>
          <a:p>
            <a:pPr algn="ctr"/>
            <a:r>
              <a:rPr lang="en-US" altLang="ja-JP" dirty="0">
                <a:solidFill>
                  <a:srgbClr val="FFFFFF"/>
                </a:solidFill>
                <a:latin typeface="Cooper Black" panose="0208090404030B020404" pitchFamily="18" charset="0"/>
              </a:rPr>
              <a:t>filter,</a:t>
            </a:r>
          </a:p>
          <a:p>
            <a:pPr algn="ctr"/>
            <a:r>
              <a:rPr kumimoji="1" lang="en-US" altLang="ja-JP" dirty="0" err="1">
                <a:solidFill>
                  <a:srgbClr val="FFFFFF"/>
                </a:solidFill>
                <a:latin typeface="Cooper Black" panose="0208090404030B020404" pitchFamily="18" charset="0"/>
              </a:rPr>
              <a:t>Rinse,filter</a:t>
            </a:r>
            <a:endParaRPr kumimoji="1" lang="ja-JP" altLang="en-US" dirty="0">
              <a:solidFill>
                <a:srgbClr val="FFFFFF"/>
              </a:solidFill>
              <a:latin typeface="Cooper Black" panose="0208090404030B020404" pitchFamily="18" charset="0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03A51D8E-B308-485B-8709-7E0A65428A0F}"/>
              </a:ext>
            </a:extLst>
          </p:cNvPr>
          <p:cNvSpPr/>
          <p:nvPr/>
        </p:nvSpPr>
        <p:spPr>
          <a:xfrm>
            <a:off x="6171849" y="3257050"/>
            <a:ext cx="2371748" cy="10763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Cooper Black" panose="0208090404030B020404" pitchFamily="18" charset="0"/>
              </a:rPr>
              <a:t>Hydrazine</a:t>
            </a:r>
          </a:p>
          <a:p>
            <a:pPr algn="ctr"/>
            <a:r>
              <a:rPr lang="en-US" altLang="ja-JP" dirty="0">
                <a:latin typeface="Cooper Black" panose="0208090404030B020404" pitchFamily="18" charset="0"/>
              </a:rPr>
              <a:t>reduction</a:t>
            </a:r>
            <a:endParaRPr kumimoji="1" lang="ja-JP" altLang="en-US" dirty="0">
              <a:latin typeface="Cooper Black" panose="0208090404030B020404" pitchFamily="18" charset="0"/>
            </a:endParaRPr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DD0117D9-07AF-443F-9F2A-FEBAF0FB467A}"/>
              </a:ext>
            </a:extLst>
          </p:cNvPr>
          <p:cNvSpPr/>
          <p:nvPr/>
        </p:nvSpPr>
        <p:spPr>
          <a:xfrm>
            <a:off x="8842546" y="3265503"/>
            <a:ext cx="1492039" cy="1076325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Cooper Black" panose="0208090404030B020404" pitchFamily="18" charset="0"/>
              </a:rPr>
              <a:t>Filter</a:t>
            </a:r>
          </a:p>
          <a:p>
            <a:pPr algn="ctr"/>
            <a:r>
              <a:rPr kumimoji="1" lang="en-US" altLang="ja-JP" dirty="0">
                <a:latin typeface="Cooper Black" panose="0208090404030B020404" pitchFamily="18" charset="0"/>
              </a:rPr>
              <a:t>and</a:t>
            </a:r>
          </a:p>
          <a:p>
            <a:pPr algn="ctr"/>
            <a:r>
              <a:rPr kumimoji="1" lang="en-US" altLang="ja-JP" dirty="0">
                <a:latin typeface="Cooper Black" panose="0208090404030B020404" pitchFamily="18" charset="0"/>
              </a:rPr>
              <a:t>Dry</a:t>
            </a:r>
            <a:endParaRPr kumimoji="1" lang="ja-JP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6F2B8A-E878-489E-9F0A-709E196D20CF}"/>
              </a:ext>
            </a:extLst>
          </p:cNvPr>
          <p:cNvSpPr txBox="1"/>
          <p:nvPr/>
        </p:nvSpPr>
        <p:spPr>
          <a:xfrm>
            <a:off x="51230" y="3227889"/>
            <a:ext cx="1685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latin typeface="Cooper Black" panose="0208090404030B020404" pitchFamily="18" charset="0"/>
              </a:rPr>
              <a:t>1.3</a:t>
            </a:r>
            <a:r>
              <a:rPr lang="ja-JP" altLang="en-US" sz="2400" b="1" dirty="0">
                <a:latin typeface="Cooper Black" panose="0208090404030B020404" pitchFamily="18" charset="0"/>
              </a:rPr>
              <a:t> </a:t>
            </a:r>
            <a:r>
              <a:rPr kumimoji="1" lang="en-US" altLang="ja-JP" sz="2400" b="1" dirty="0">
                <a:latin typeface="Cooper Black" panose="0208090404030B020404" pitchFamily="18" charset="0"/>
              </a:rPr>
              <a:t>kg </a:t>
            </a:r>
            <a:r>
              <a:rPr kumimoji="1" lang="en-US" altLang="ja-JP" dirty="0">
                <a:solidFill>
                  <a:srgbClr val="C00000"/>
                </a:solidFill>
                <a:latin typeface="Cooper Black" panose="0208090404030B020404" pitchFamily="18" charset="0"/>
              </a:rPr>
              <a:t>Synthetic Graphite</a:t>
            </a:r>
            <a:endParaRPr kumimoji="1" lang="ja-JP" altLang="en-US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E05604-3269-4B01-860B-7D8E6C20CCE7}"/>
              </a:ext>
            </a:extLst>
          </p:cNvPr>
          <p:cNvSpPr txBox="1"/>
          <p:nvPr/>
        </p:nvSpPr>
        <p:spPr>
          <a:xfrm>
            <a:off x="80607" y="2208115"/>
            <a:ext cx="1685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117MJ energy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31</a:t>
            </a:r>
            <a:r>
              <a:rPr lang="ja-JP" altLang="en-US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chemeClr val="accent5">
                  <a:lumMod val="50000"/>
                </a:schemeClr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FE60E49-DF36-48A7-A4D7-61D75EEF3541}"/>
              </a:ext>
            </a:extLst>
          </p:cNvPr>
          <p:cNvSpPr txBox="1"/>
          <p:nvPr/>
        </p:nvSpPr>
        <p:spPr>
          <a:xfrm>
            <a:off x="38361" y="4825535"/>
            <a:ext cx="1685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6.0</a:t>
            </a:r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kg Co2 eq</a:t>
            </a:r>
            <a:endParaRPr kumimoji="1" lang="ja-JP" altLang="en-US" sz="1600" dirty="0">
              <a:solidFill>
                <a:schemeClr val="accent5">
                  <a:lumMod val="50000"/>
                </a:schemeClr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335F18E-86B3-43BF-84B4-8F73C8676113}"/>
              </a:ext>
            </a:extLst>
          </p:cNvPr>
          <p:cNvSpPr txBox="1"/>
          <p:nvPr/>
        </p:nvSpPr>
        <p:spPr>
          <a:xfrm>
            <a:off x="1883214" y="1190942"/>
            <a:ext cx="20621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7.9kg KMnO</a:t>
            </a:r>
            <a:r>
              <a:rPr kumimoji="1" lang="en-US" altLang="ja-JP" sz="1600" baseline="-250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4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157.9</a:t>
            </a:r>
            <a:r>
              <a:rPr lang="ja-JP" altLang="en-US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H</a:t>
            </a:r>
            <a:r>
              <a:rPr lang="en-US" altLang="ja-JP" sz="1600" baseline="-250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2</a:t>
            </a:r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SO</a:t>
            </a:r>
            <a:r>
              <a:rPr lang="en-US" altLang="ja-JP" sz="1600" baseline="-250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4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17.5 H</a:t>
            </a:r>
            <a:r>
              <a:rPr lang="en-US" altLang="ja-JP" sz="1600" baseline="-250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3</a:t>
            </a:r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PO</a:t>
            </a:r>
            <a:r>
              <a:rPr lang="en-US" altLang="ja-JP" sz="1600" baseline="-250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4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Heat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880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MJ energy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1763</a:t>
            </a:r>
            <a:r>
              <a:rPr lang="ja-JP" altLang="en-US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F322060-0092-471E-92BC-A42C0C9DF85D}"/>
              </a:ext>
            </a:extLst>
          </p:cNvPr>
          <p:cNvSpPr txBox="1"/>
          <p:nvPr/>
        </p:nvSpPr>
        <p:spPr>
          <a:xfrm>
            <a:off x="1809006" y="4988403"/>
            <a:ext cx="2210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Graphene Oxide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and acid solution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56.0kg CO</a:t>
            </a:r>
            <a:r>
              <a:rPr kumimoji="1" lang="en-US" altLang="ja-JP" sz="1600" baseline="-250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 eq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46BF9BA-7BBD-43B1-AAD1-F17BBAF0DBF4}"/>
              </a:ext>
            </a:extLst>
          </p:cNvPr>
          <p:cNvSpPr txBox="1"/>
          <p:nvPr/>
        </p:nvSpPr>
        <p:spPr>
          <a:xfrm>
            <a:off x="3985146" y="1443709"/>
            <a:ext cx="2210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Graphene Oxide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And acid solution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1.3</a:t>
            </a:r>
            <a:r>
              <a:rPr lang="ja-JP" altLang="en-US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H</a:t>
            </a:r>
            <a:r>
              <a:rPr lang="en-US" altLang="ja-JP" sz="1600" baseline="-250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2</a:t>
            </a:r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O</a:t>
            </a:r>
            <a:r>
              <a:rPr lang="en-US" altLang="ja-JP" sz="1600" baseline="-250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2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32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MJ energy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879</a:t>
            </a:r>
            <a:r>
              <a:rPr lang="ja-JP" altLang="en-US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DAD07BD-F587-4338-A207-BA79179027D3}"/>
              </a:ext>
            </a:extLst>
          </p:cNvPr>
          <p:cNvSpPr txBox="1"/>
          <p:nvPr/>
        </p:nvSpPr>
        <p:spPr>
          <a:xfrm>
            <a:off x="4038702" y="4988403"/>
            <a:ext cx="2210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2.5kg wet Graphene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Oxide powder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2.0kg CO</a:t>
            </a:r>
            <a:r>
              <a:rPr kumimoji="1" lang="en-US" altLang="ja-JP" sz="1600" baseline="-250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 eq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DC9080E-5E89-422C-8306-545DBAB7C9E8}"/>
              </a:ext>
            </a:extLst>
          </p:cNvPr>
          <p:cNvSpPr txBox="1"/>
          <p:nvPr/>
        </p:nvSpPr>
        <p:spPr>
          <a:xfrm>
            <a:off x="6272639" y="1199094"/>
            <a:ext cx="2210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2.5</a:t>
            </a:r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kg wet Graphene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 Oxide Powder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1.75</a:t>
            </a:r>
            <a:r>
              <a:rPr lang="ja-JP" altLang="en-US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 err="1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Hydrazaine</a:t>
            </a:r>
            <a:endParaRPr lang="en-US" altLang="ja-JP" sz="1600" dirty="0">
              <a:solidFill>
                <a:schemeClr val="accent5">
                  <a:lumMod val="50000"/>
                </a:schemeClr>
              </a:solidFill>
              <a:latin typeface="Amasis MT Pro Medium" panose="02040604050005020304" pitchFamily="18" charset="0"/>
            </a:endParaRP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Heat 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304MJ energy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601</a:t>
            </a:r>
            <a:r>
              <a:rPr lang="ja-JP" altLang="en-US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8C5E7DC-8192-406A-B0BA-A9BDB75492C5}"/>
              </a:ext>
            </a:extLst>
          </p:cNvPr>
          <p:cNvSpPr txBox="1"/>
          <p:nvPr/>
        </p:nvSpPr>
        <p:spPr>
          <a:xfrm>
            <a:off x="6418720" y="4988402"/>
            <a:ext cx="2210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1kg wet Graphene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in solution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18.8kg CO</a:t>
            </a:r>
            <a:r>
              <a:rPr kumimoji="1" lang="en-US" altLang="ja-JP" sz="1600" baseline="-250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 eq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50E163D-05CF-442C-ADC2-E899A815EA45}"/>
              </a:ext>
            </a:extLst>
          </p:cNvPr>
          <p:cNvSpPr txBox="1"/>
          <p:nvPr/>
        </p:nvSpPr>
        <p:spPr>
          <a:xfrm>
            <a:off x="8422955" y="1687389"/>
            <a:ext cx="2210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1kg Graphene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in solution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0.018MJ energy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0.01</a:t>
            </a:r>
            <a:r>
              <a:rPr kumimoji="1" lang="ja-JP" altLang="en-US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㍑ 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C7354C7-42E6-4D01-9A83-D7BE0D0069BB}"/>
              </a:ext>
            </a:extLst>
          </p:cNvPr>
          <p:cNvSpPr txBox="1"/>
          <p:nvPr/>
        </p:nvSpPr>
        <p:spPr>
          <a:xfrm>
            <a:off x="8497163" y="4988402"/>
            <a:ext cx="2210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0.012kg CO</a:t>
            </a:r>
            <a:r>
              <a:rPr kumimoji="1" lang="en-US" altLang="ja-JP" sz="1600" baseline="-250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 eq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E5EECC2-6EEB-405E-A4D2-0AF8787BE8DA}"/>
              </a:ext>
            </a:extLst>
          </p:cNvPr>
          <p:cNvSpPr txBox="1"/>
          <p:nvPr/>
        </p:nvSpPr>
        <p:spPr>
          <a:xfrm>
            <a:off x="10489309" y="3154653"/>
            <a:ext cx="17688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latin typeface="Cooper Black" panose="0208090404030B020404" pitchFamily="18" charset="0"/>
              </a:rPr>
              <a:t>1</a:t>
            </a:r>
            <a:r>
              <a:rPr kumimoji="1" lang="en-US" altLang="ja-JP" sz="2800" b="1" dirty="0">
                <a:latin typeface="Cooper Black" panose="0208090404030B020404" pitchFamily="18" charset="0"/>
              </a:rPr>
              <a:t>kg</a:t>
            </a:r>
          </a:p>
          <a:p>
            <a:pPr algn="ctr"/>
            <a:r>
              <a:rPr lang="en-US" altLang="ja-JP" sz="2400" b="1" dirty="0">
                <a:latin typeface="Cooper Black" panose="0208090404030B020404" pitchFamily="18" charset="0"/>
              </a:rPr>
              <a:t>Graphene Powder</a:t>
            </a:r>
            <a:endParaRPr kumimoji="1" lang="ja-JP" altLang="en-US" dirty="0">
              <a:latin typeface="Cooper Black" panose="0208090404030B020404" pitchFamily="18" charset="0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2C37BE5-8B5F-4448-989D-C6C531B9584C}"/>
              </a:ext>
            </a:extLst>
          </p:cNvPr>
          <p:cNvCxnSpPr>
            <a:cxnSpLocks/>
          </p:cNvCxnSpPr>
          <p:nvPr/>
        </p:nvCxnSpPr>
        <p:spPr>
          <a:xfrm>
            <a:off x="923569" y="2733891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EE68B3B4-C5C6-496F-9393-9728647B0A8E}"/>
              </a:ext>
            </a:extLst>
          </p:cNvPr>
          <p:cNvCxnSpPr>
            <a:cxnSpLocks/>
          </p:cNvCxnSpPr>
          <p:nvPr/>
        </p:nvCxnSpPr>
        <p:spPr>
          <a:xfrm flipV="1">
            <a:off x="894192" y="4277919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7D1D1A28-FCD8-42FC-B00A-50D9C10FB788}"/>
              </a:ext>
            </a:extLst>
          </p:cNvPr>
          <p:cNvCxnSpPr>
            <a:cxnSpLocks/>
          </p:cNvCxnSpPr>
          <p:nvPr/>
        </p:nvCxnSpPr>
        <p:spPr>
          <a:xfrm>
            <a:off x="2914295" y="2725439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34CB031-1F02-4CC7-A3A3-123ABB6C54A0}"/>
              </a:ext>
            </a:extLst>
          </p:cNvPr>
          <p:cNvCxnSpPr>
            <a:cxnSpLocks/>
          </p:cNvCxnSpPr>
          <p:nvPr/>
        </p:nvCxnSpPr>
        <p:spPr>
          <a:xfrm flipV="1">
            <a:off x="2914295" y="4440786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CDB0152-32CB-4226-B2DF-2A46B9E9F220}"/>
              </a:ext>
            </a:extLst>
          </p:cNvPr>
          <p:cNvCxnSpPr>
            <a:cxnSpLocks/>
          </p:cNvCxnSpPr>
          <p:nvPr/>
        </p:nvCxnSpPr>
        <p:spPr>
          <a:xfrm flipV="1">
            <a:off x="5041356" y="4440786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DF0F25B1-4E75-4C51-B481-84E47303A4D5}"/>
              </a:ext>
            </a:extLst>
          </p:cNvPr>
          <p:cNvCxnSpPr>
            <a:cxnSpLocks/>
          </p:cNvCxnSpPr>
          <p:nvPr/>
        </p:nvCxnSpPr>
        <p:spPr>
          <a:xfrm flipV="1">
            <a:off x="7400574" y="4440786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B46F861C-0F4D-43DF-9542-BD7A28FF5C83}"/>
              </a:ext>
            </a:extLst>
          </p:cNvPr>
          <p:cNvCxnSpPr>
            <a:cxnSpLocks/>
          </p:cNvCxnSpPr>
          <p:nvPr/>
        </p:nvCxnSpPr>
        <p:spPr>
          <a:xfrm flipV="1">
            <a:off x="9602452" y="4440786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BBC4FC53-16C9-483B-9E9E-530241E69DCD}"/>
              </a:ext>
            </a:extLst>
          </p:cNvPr>
          <p:cNvCxnSpPr>
            <a:cxnSpLocks/>
          </p:cNvCxnSpPr>
          <p:nvPr/>
        </p:nvCxnSpPr>
        <p:spPr>
          <a:xfrm>
            <a:off x="5092895" y="2733892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321EBC64-C248-4657-A5EA-80432A1635A7}"/>
              </a:ext>
            </a:extLst>
          </p:cNvPr>
          <p:cNvCxnSpPr>
            <a:cxnSpLocks/>
          </p:cNvCxnSpPr>
          <p:nvPr/>
        </p:nvCxnSpPr>
        <p:spPr>
          <a:xfrm>
            <a:off x="7377928" y="2725438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CCBCA956-71B9-46AD-B153-11FFB66B5A9B}"/>
              </a:ext>
            </a:extLst>
          </p:cNvPr>
          <p:cNvCxnSpPr>
            <a:cxnSpLocks/>
          </p:cNvCxnSpPr>
          <p:nvPr/>
        </p:nvCxnSpPr>
        <p:spPr>
          <a:xfrm>
            <a:off x="9588565" y="2733891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BC8282B-28A6-4244-9BA9-D54637DA69E1}"/>
              </a:ext>
            </a:extLst>
          </p:cNvPr>
          <p:cNvSpPr/>
          <p:nvPr/>
        </p:nvSpPr>
        <p:spPr>
          <a:xfrm>
            <a:off x="1640212" y="3626587"/>
            <a:ext cx="236835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矢印: 右 75">
            <a:extLst>
              <a:ext uri="{FF2B5EF4-FFF2-40B4-BE49-F238E27FC236}">
                <a16:creationId xmlns:a16="http://schemas.microsoft.com/office/drawing/2014/main" id="{986650C2-DEB1-4B00-9FDD-62448A4FA26E}"/>
              </a:ext>
            </a:extLst>
          </p:cNvPr>
          <p:cNvSpPr/>
          <p:nvPr/>
        </p:nvSpPr>
        <p:spPr>
          <a:xfrm>
            <a:off x="3838156" y="3662198"/>
            <a:ext cx="236835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矢印: 右 76">
            <a:extLst>
              <a:ext uri="{FF2B5EF4-FFF2-40B4-BE49-F238E27FC236}">
                <a16:creationId xmlns:a16="http://schemas.microsoft.com/office/drawing/2014/main" id="{403E4D4D-BBE0-4801-9338-253D102A05EB}"/>
              </a:ext>
            </a:extLst>
          </p:cNvPr>
          <p:cNvSpPr/>
          <p:nvPr/>
        </p:nvSpPr>
        <p:spPr>
          <a:xfrm>
            <a:off x="5962523" y="3644049"/>
            <a:ext cx="236835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矢印: 右 77">
            <a:extLst>
              <a:ext uri="{FF2B5EF4-FFF2-40B4-BE49-F238E27FC236}">
                <a16:creationId xmlns:a16="http://schemas.microsoft.com/office/drawing/2014/main" id="{864C96DB-8D85-426C-9A3A-7642F2239494}"/>
              </a:ext>
            </a:extLst>
          </p:cNvPr>
          <p:cNvSpPr/>
          <p:nvPr/>
        </p:nvSpPr>
        <p:spPr>
          <a:xfrm>
            <a:off x="8596103" y="3644049"/>
            <a:ext cx="236835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矢印: 右 78">
            <a:extLst>
              <a:ext uri="{FF2B5EF4-FFF2-40B4-BE49-F238E27FC236}">
                <a16:creationId xmlns:a16="http://schemas.microsoft.com/office/drawing/2014/main" id="{1650BF54-C6BE-41D0-87F8-54BB3B747E15}"/>
              </a:ext>
            </a:extLst>
          </p:cNvPr>
          <p:cNvSpPr/>
          <p:nvPr/>
        </p:nvSpPr>
        <p:spPr>
          <a:xfrm>
            <a:off x="10353800" y="3644049"/>
            <a:ext cx="236835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0" name="図 18">
            <a:extLst>
              <a:ext uri="{FF2B5EF4-FFF2-40B4-BE49-F238E27FC236}">
                <a16:creationId xmlns:a16="http://schemas.microsoft.com/office/drawing/2014/main" id="{EE4F982D-C8B7-4262-A812-1A16502D6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444" y="2533830"/>
            <a:ext cx="7556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46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16">
            <a:extLst>
              <a:ext uri="{FF2B5EF4-FFF2-40B4-BE49-F238E27FC236}">
                <a16:creationId xmlns:a16="http://schemas.microsoft.com/office/drawing/2014/main" id="{0C216FE1-B107-4BE6-A554-7734F95C3977}"/>
              </a:ext>
            </a:extLst>
          </p:cNvPr>
          <p:cNvSpPr/>
          <p:nvPr/>
        </p:nvSpPr>
        <p:spPr>
          <a:xfrm>
            <a:off x="8199363" y="2343285"/>
            <a:ext cx="820078" cy="90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31C776-E356-4EF9-8052-8106D2F9864D}"/>
              </a:ext>
            </a:extLst>
          </p:cNvPr>
          <p:cNvSpPr txBox="1"/>
          <p:nvPr/>
        </p:nvSpPr>
        <p:spPr>
          <a:xfrm>
            <a:off x="3098131" y="69653"/>
            <a:ext cx="6491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Graphene</a:t>
            </a:r>
            <a:r>
              <a:rPr kumimoji="1" lang="ja-JP" altLang="en-US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　</a:t>
            </a:r>
            <a:r>
              <a:rPr kumimoji="1" lang="en-US" altLang="ja-JP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Synthesis Methods</a:t>
            </a:r>
          </a:p>
          <a:p>
            <a:pPr algn="ctr"/>
            <a:r>
              <a:rPr lang="en-US" altLang="ja-JP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Flash Joule Heating</a:t>
            </a:r>
            <a:r>
              <a:rPr lang="ja-JP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（</a:t>
            </a:r>
            <a:r>
              <a:rPr lang="en-US" altLang="ja-JP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FJH</a:t>
            </a:r>
            <a:r>
              <a:rPr lang="ja-JP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</a:t>
            </a:r>
            <a:endParaRPr kumimoji="1" lang="ja-JP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EA04AA97-304C-488E-B274-7ACAD6918FAD}"/>
              </a:ext>
            </a:extLst>
          </p:cNvPr>
          <p:cNvSpPr/>
          <p:nvPr/>
        </p:nvSpPr>
        <p:spPr>
          <a:xfrm>
            <a:off x="4232974" y="3222773"/>
            <a:ext cx="1810840" cy="10763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FFC000"/>
                </a:solidFill>
                <a:latin typeface="Cooper Black" panose="0208090404030B020404" pitchFamily="18" charset="0"/>
              </a:rPr>
              <a:t>Hammer</a:t>
            </a:r>
          </a:p>
          <a:p>
            <a:pPr algn="ctr"/>
            <a:r>
              <a:rPr kumimoji="1" lang="en-US" altLang="ja-JP" sz="2400" dirty="0">
                <a:solidFill>
                  <a:srgbClr val="FFC000"/>
                </a:solidFill>
                <a:latin typeface="Cooper Black" panose="0208090404030B020404" pitchFamily="18" charset="0"/>
              </a:rPr>
              <a:t>Milling</a:t>
            </a:r>
            <a:endParaRPr kumimoji="1" lang="ja-JP" altLang="en-US" sz="2400" dirty="0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DD0117D9-07AF-443F-9F2A-FEBAF0FB467A}"/>
              </a:ext>
            </a:extLst>
          </p:cNvPr>
          <p:cNvSpPr/>
          <p:nvPr/>
        </p:nvSpPr>
        <p:spPr>
          <a:xfrm>
            <a:off x="6839927" y="3223930"/>
            <a:ext cx="1831459" cy="1076325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LC-FJH</a:t>
            </a:r>
          </a:p>
          <a:p>
            <a:pPr algn="ctr"/>
            <a:r>
              <a:rPr lang="en-US" alt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and</a:t>
            </a:r>
          </a:p>
          <a:p>
            <a:pPr algn="ctr"/>
            <a:r>
              <a:rPr kumimoji="1" lang="en-US" alt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HC-FJH</a:t>
            </a:r>
            <a:endParaRPr kumimoji="1" lang="ja-JP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6F2B8A-E878-489E-9F0A-709E196D20CF}"/>
              </a:ext>
            </a:extLst>
          </p:cNvPr>
          <p:cNvSpPr txBox="1"/>
          <p:nvPr/>
        </p:nvSpPr>
        <p:spPr>
          <a:xfrm>
            <a:off x="708440" y="2869631"/>
            <a:ext cx="3034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latin typeface="Cooper Black" panose="0208090404030B020404" pitchFamily="18" charset="0"/>
              </a:rPr>
              <a:t>5</a:t>
            </a:r>
            <a:r>
              <a:rPr lang="ja-JP" altLang="en-US" sz="2400" b="1" dirty="0">
                <a:latin typeface="Cooper Black" panose="0208090404030B020404" pitchFamily="18" charset="0"/>
              </a:rPr>
              <a:t> </a:t>
            </a:r>
            <a:r>
              <a:rPr kumimoji="1" lang="en-US" altLang="ja-JP" sz="2400" b="1" dirty="0">
                <a:latin typeface="Cooper Black" panose="0208090404030B020404" pitchFamily="18" charset="0"/>
              </a:rPr>
              <a:t>kg </a:t>
            </a:r>
            <a:r>
              <a:rPr lang="en-US" altLang="ja-JP" sz="2400" b="1" dirty="0">
                <a:solidFill>
                  <a:srgbClr val="C00000"/>
                </a:solidFill>
                <a:latin typeface="Cooper Black" panose="0208090404030B020404" pitchFamily="18" charset="0"/>
              </a:rPr>
              <a:t>depolluted</a:t>
            </a:r>
          </a:p>
          <a:p>
            <a:pPr algn="ctr"/>
            <a:r>
              <a:rPr lang="en-US" altLang="ja-JP" sz="2400" b="1" dirty="0">
                <a:solidFill>
                  <a:srgbClr val="C00000"/>
                </a:solidFill>
                <a:latin typeface="Cooper Black" panose="0208090404030B020404" pitchFamily="18" charset="0"/>
              </a:rPr>
              <a:t>and disassembled</a:t>
            </a:r>
          </a:p>
          <a:p>
            <a:pPr algn="ctr"/>
            <a:r>
              <a:rPr kumimoji="1" lang="en-US" altLang="ja-JP" sz="2400" b="1" dirty="0">
                <a:solidFill>
                  <a:srgbClr val="C00000"/>
                </a:solidFill>
                <a:latin typeface="Cooper Black" panose="0208090404030B020404" pitchFamily="18" charset="0"/>
              </a:rPr>
              <a:t>Mixed ELV-WP</a:t>
            </a:r>
          </a:p>
          <a:p>
            <a:pPr algn="ctr"/>
            <a:r>
              <a:rPr lang="en-US" altLang="ja-JP" sz="2400" b="1" dirty="0">
                <a:solidFill>
                  <a:srgbClr val="C00000"/>
                </a:solidFill>
                <a:latin typeface="Cooper Black" panose="0208090404030B020404" pitchFamily="18" charset="0"/>
              </a:rPr>
              <a:t>Shredder residue</a:t>
            </a:r>
            <a:endParaRPr kumimoji="1" lang="ja-JP" altLang="en-US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E05604-3269-4B01-860B-7D8E6C20CCE7}"/>
              </a:ext>
            </a:extLst>
          </p:cNvPr>
          <p:cNvSpPr txBox="1"/>
          <p:nvPr/>
        </p:nvSpPr>
        <p:spPr>
          <a:xfrm>
            <a:off x="1263327" y="1525695"/>
            <a:ext cx="1831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Cut-off approach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0MJ energy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0</a:t>
            </a:r>
            <a:r>
              <a:rPr lang="ja-JP" altLang="en-US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FE60E49-DF36-48A7-A4D7-61D75EEF3541}"/>
              </a:ext>
            </a:extLst>
          </p:cNvPr>
          <p:cNvSpPr txBox="1"/>
          <p:nvPr/>
        </p:nvSpPr>
        <p:spPr>
          <a:xfrm>
            <a:off x="1068768" y="4927197"/>
            <a:ext cx="222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Cut-off approach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0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kg CO</a:t>
            </a:r>
            <a:r>
              <a:rPr kumimoji="1" lang="en-US" altLang="ja-JP" sz="1600" baseline="-250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 eq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46BF9BA-7BBD-43B1-AAD1-F17BBAF0DBF4}"/>
              </a:ext>
            </a:extLst>
          </p:cNvPr>
          <p:cNvSpPr txBox="1"/>
          <p:nvPr/>
        </p:nvSpPr>
        <p:spPr>
          <a:xfrm>
            <a:off x="4071430" y="1895027"/>
            <a:ext cx="2210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0.25kg </a:t>
            </a:r>
            <a:r>
              <a:rPr kumimoji="1" lang="en-US" altLang="ja-JP" sz="1600" dirty="0" err="1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metcoke</a:t>
            </a:r>
            <a:endParaRPr lang="en-US" altLang="ja-JP" sz="1600" dirty="0">
              <a:solidFill>
                <a:schemeClr val="accent5">
                  <a:lumMod val="50000"/>
                </a:schemeClr>
              </a:solidFill>
              <a:latin typeface="Amasis MT Pro Medium" panose="02040604050005020304" pitchFamily="18" charset="0"/>
            </a:endParaRP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9.5MJ energy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0.38</a:t>
            </a:r>
            <a:r>
              <a:rPr lang="ja-JP" altLang="en-US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DAD07BD-F587-4338-A207-BA79179027D3}"/>
              </a:ext>
            </a:extLst>
          </p:cNvPr>
          <p:cNvSpPr txBox="1"/>
          <p:nvPr/>
        </p:nvSpPr>
        <p:spPr>
          <a:xfrm>
            <a:off x="4055703" y="4945671"/>
            <a:ext cx="2210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Finely ground mixture of ELV-WP</a:t>
            </a:r>
          </a:p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and </a:t>
            </a:r>
            <a:r>
              <a:rPr kumimoji="1" lang="en-US" altLang="ja-JP" sz="1600" dirty="0" err="1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metcoke</a:t>
            </a:r>
            <a:endParaRPr lang="en-US" altLang="ja-JP" sz="1600" dirty="0">
              <a:solidFill>
                <a:schemeClr val="accent5">
                  <a:lumMod val="50000"/>
                </a:schemeClr>
              </a:solidFill>
              <a:latin typeface="Amasis MT Pro Medium" panose="02040604050005020304" pitchFamily="18" charset="0"/>
            </a:endParaRP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0.17kg CO</a:t>
            </a:r>
            <a:r>
              <a:rPr kumimoji="1" lang="en-US" altLang="ja-JP" sz="1600" baseline="-250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 eq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DC9080E-5E89-422C-8306-545DBAB7C9E8}"/>
              </a:ext>
            </a:extLst>
          </p:cNvPr>
          <p:cNvSpPr txBox="1"/>
          <p:nvPr/>
        </p:nvSpPr>
        <p:spPr>
          <a:xfrm>
            <a:off x="6173782" y="1606762"/>
            <a:ext cx="2939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5.2kg </a:t>
            </a:r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 Finely ground mixture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of ELV-WP and </a:t>
            </a:r>
            <a:r>
              <a:rPr lang="en-US" altLang="ja-JP" sz="1600" dirty="0" err="1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metcoke</a:t>
            </a:r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 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252.4MJ energy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84.2</a:t>
            </a:r>
            <a:r>
              <a:rPr lang="ja-JP" altLang="en-US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8C5E7DC-8192-406A-B0BA-A9BDB75492C5}"/>
              </a:ext>
            </a:extLst>
          </p:cNvPr>
          <p:cNvSpPr txBox="1"/>
          <p:nvPr/>
        </p:nvSpPr>
        <p:spPr>
          <a:xfrm>
            <a:off x="6650366" y="4945672"/>
            <a:ext cx="2210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16.15kg CO</a:t>
            </a:r>
            <a:r>
              <a:rPr kumimoji="1" lang="en-US" altLang="ja-JP" sz="1600" baseline="-250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 eq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E5EECC2-6EEB-405E-A4D2-0AF8787BE8DA}"/>
              </a:ext>
            </a:extLst>
          </p:cNvPr>
          <p:cNvSpPr txBox="1"/>
          <p:nvPr/>
        </p:nvSpPr>
        <p:spPr>
          <a:xfrm>
            <a:off x="9383239" y="2901020"/>
            <a:ext cx="1768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 dirty="0">
                <a:solidFill>
                  <a:srgbClr val="002060"/>
                </a:solidFill>
                <a:latin typeface="Cooper Black" panose="0208090404030B020404" pitchFamily="18" charset="0"/>
              </a:rPr>
              <a:t>1</a:t>
            </a:r>
            <a:r>
              <a:rPr kumimoji="1" lang="en-US" altLang="ja-JP" sz="3200" b="1" dirty="0">
                <a:solidFill>
                  <a:srgbClr val="002060"/>
                </a:solidFill>
                <a:latin typeface="Cooper Black" panose="0208090404030B020404" pitchFamily="18" charset="0"/>
              </a:rPr>
              <a:t>kg</a:t>
            </a:r>
          </a:p>
          <a:p>
            <a:pPr algn="ctr"/>
            <a:r>
              <a:rPr lang="en-US" altLang="ja-JP" sz="2400" b="1" dirty="0">
                <a:latin typeface="Cooper Black" panose="0208090404030B020404" pitchFamily="18" charset="0"/>
              </a:rPr>
              <a:t>Graphene Powder</a:t>
            </a:r>
            <a:endParaRPr kumimoji="1" lang="ja-JP" altLang="en-US" dirty="0">
              <a:latin typeface="Cooper Black" panose="0208090404030B020404" pitchFamily="18" charset="0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2C37BE5-8B5F-4448-989D-C6C531B9584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178994" y="2356692"/>
            <a:ext cx="0" cy="600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EE68B3B4-C5C6-496F-9393-9728647B0A8E}"/>
              </a:ext>
            </a:extLst>
          </p:cNvPr>
          <p:cNvCxnSpPr>
            <a:cxnSpLocks/>
          </p:cNvCxnSpPr>
          <p:nvPr/>
        </p:nvCxnSpPr>
        <p:spPr>
          <a:xfrm flipV="1">
            <a:off x="2178994" y="4398056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CDB0152-32CB-4226-B2DF-2A46B9E9F220}"/>
              </a:ext>
            </a:extLst>
          </p:cNvPr>
          <p:cNvCxnSpPr>
            <a:cxnSpLocks/>
          </p:cNvCxnSpPr>
          <p:nvPr/>
        </p:nvCxnSpPr>
        <p:spPr>
          <a:xfrm flipV="1">
            <a:off x="5160993" y="4398056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DF0F25B1-4E75-4C51-B481-84E47303A4D5}"/>
              </a:ext>
            </a:extLst>
          </p:cNvPr>
          <p:cNvCxnSpPr>
            <a:cxnSpLocks/>
          </p:cNvCxnSpPr>
          <p:nvPr/>
        </p:nvCxnSpPr>
        <p:spPr>
          <a:xfrm flipV="1">
            <a:off x="7721389" y="4373807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BBC4FC53-16C9-483B-9E9E-530241E69DCD}"/>
              </a:ext>
            </a:extLst>
          </p:cNvPr>
          <p:cNvCxnSpPr>
            <a:cxnSpLocks/>
          </p:cNvCxnSpPr>
          <p:nvPr/>
        </p:nvCxnSpPr>
        <p:spPr>
          <a:xfrm>
            <a:off x="5162970" y="2656829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321EBC64-C248-4657-A5EA-80432A1635A7}"/>
              </a:ext>
            </a:extLst>
          </p:cNvPr>
          <p:cNvCxnSpPr>
            <a:cxnSpLocks/>
          </p:cNvCxnSpPr>
          <p:nvPr/>
        </p:nvCxnSpPr>
        <p:spPr>
          <a:xfrm>
            <a:off x="7643646" y="2646770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矢印: 右 75">
            <a:extLst>
              <a:ext uri="{FF2B5EF4-FFF2-40B4-BE49-F238E27FC236}">
                <a16:creationId xmlns:a16="http://schemas.microsoft.com/office/drawing/2014/main" id="{986650C2-DEB1-4B00-9FDD-62448A4FA26E}"/>
              </a:ext>
            </a:extLst>
          </p:cNvPr>
          <p:cNvSpPr/>
          <p:nvPr/>
        </p:nvSpPr>
        <p:spPr>
          <a:xfrm>
            <a:off x="3715925" y="3601319"/>
            <a:ext cx="379417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矢印: 右 76">
            <a:extLst>
              <a:ext uri="{FF2B5EF4-FFF2-40B4-BE49-F238E27FC236}">
                <a16:creationId xmlns:a16="http://schemas.microsoft.com/office/drawing/2014/main" id="{403E4D4D-BBE0-4801-9338-253D102A05EB}"/>
              </a:ext>
            </a:extLst>
          </p:cNvPr>
          <p:cNvSpPr/>
          <p:nvPr/>
        </p:nvSpPr>
        <p:spPr>
          <a:xfrm>
            <a:off x="6114328" y="3601319"/>
            <a:ext cx="636591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矢印: 右 78">
            <a:extLst>
              <a:ext uri="{FF2B5EF4-FFF2-40B4-BE49-F238E27FC236}">
                <a16:creationId xmlns:a16="http://schemas.microsoft.com/office/drawing/2014/main" id="{1650BF54-C6BE-41D0-87F8-54BB3B747E15}"/>
              </a:ext>
            </a:extLst>
          </p:cNvPr>
          <p:cNvSpPr/>
          <p:nvPr/>
        </p:nvSpPr>
        <p:spPr>
          <a:xfrm>
            <a:off x="8742527" y="3637748"/>
            <a:ext cx="657842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029C2EC-F652-496A-BF82-7D23829BFD14}"/>
              </a:ext>
            </a:extLst>
          </p:cNvPr>
          <p:cNvSpPr txBox="1"/>
          <p:nvPr/>
        </p:nvSpPr>
        <p:spPr>
          <a:xfrm>
            <a:off x="1256294" y="6373638"/>
            <a:ext cx="4493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Amasis MT Pro Medium" panose="02040604050005020304" pitchFamily="18" charset="0"/>
              </a:rPr>
              <a:t>ELV-WP</a:t>
            </a:r>
            <a:r>
              <a:rPr lang="ja-JP" altLang="en-US" sz="1600" dirty="0">
                <a:latin typeface="Amasis MT Pro Medium" panose="02040604050005020304" pitchFamily="18" charset="0"/>
              </a:rPr>
              <a:t> </a:t>
            </a:r>
            <a:r>
              <a:rPr kumimoji="1" lang="en-US" altLang="ja-JP" sz="1600" dirty="0">
                <a:latin typeface="Amasis MT Pro Medium" panose="02040604050005020304" pitchFamily="18" charset="0"/>
              </a:rPr>
              <a:t>: End of Life Vehicles-Waste Plastic</a:t>
            </a:r>
            <a:endParaRPr kumimoji="1" lang="ja-JP" altLang="en-US" sz="1600" dirty="0">
              <a:latin typeface="Amasis MT Pro Medium" panose="020406040500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163CB34-9579-4F0B-B0C8-849770192E8E}"/>
              </a:ext>
            </a:extLst>
          </p:cNvPr>
          <p:cNvSpPr txBox="1"/>
          <p:nvPr/>
        </p:nvSpPr>
        <p:spPr>
          <a:xfrm>
            <a:off x="6470674" y="6252119"/>
            <a:ext cx="496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Amasis MT Pro Medium" panose="02040604050005020304" pitchFamily="18" charset="0"/>
              </a:rPr>
              <a:t>LC-FJH</a:t>
            </a:r>
            <a:r>
              <a:rPr lang="ja-JP" altLang="en-US" sz="1600" dirty="0">
                <a:latin typeface="Amasis MT Pro Medium" panose="02040604050005020304" pitchFamily="18" charset="0"/>
              </a:rPr>
              <a:t> </a:t>
            </a:r>
            <a:r>
              <a:rPr kumimoji="1" lang="en-US" altLang="ja-JP" sz="1600" dirty="0">
                <a:latin typeface="Amasis MT Pro Medium" panose="02040604050005020304" pitchFamily="18" charset="0"/>
              </a:rPr>
              <a:t>: Low Current Flash Joule Heating</a:t>
            </a:r>
          </a:p>
          <a:p>
            <a:r>
              <a:rPr lang="en-US" altLang="ja-JP" sz="1600" dirty="0">
                <a:latin typeface="Amasis MT Pro Medium" panose="02040604050005020304" pitchFamily="18" charset="0"/>
              </a:rPr>
              <a:t>HC-FJH : Hight Current Flash Joule Heating</a:t>
            </a:r>
            <a:endParaRPr kumimoji="1" lang="ja-JP" altLang="en-US" sz="1600" dirty="0">
              <a:latin typeface="Amasis MT Pro Medium" panose="02040604050005020304" pitchFamily="18" charset="0"/>
            </a:endParaRPr>
          </a:p>
        </p:txBody>
      </p:sp>
      <p:pic>
        <p:nvPicPr>
          <p:cNvPr id="40" name="Picture 9" descr="MCj04244660000[1]">
            <a:extLst>
              <a:ext uri="{FF2B5EF4-FFF2-40B4-BE49-F238E27FC236}">
                <a16:creationId xmlns:a16="http://schemas.microsoft.com/office/drawing/2014/main" id="{F8FC4160-2AC3-4888-A246-71258EDFA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927" y="4504058"/>
            <a:ext cx="1538884" cy="132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CDC57DD-B50B-4C8A-B4E2-CE88D8C0CF49}"/>
              </a:ext>
            </a:extLst>
          </p:cNvPr>
          <p:cNvSpPr txBox="1"/>
          <p:nvPr/>
        </p:nvSpPr>
        <p:spPr>
          <a:xfrm rot="20675389">
            <a:off x="9610520" y="4376753"/>
            <a:ext cx="2007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精製工程は不要だよ！</a:t>
            </a:r>
          </a:p>
        </p:txBody>
      </p:sp>
      <p:pic>
        <p:nvPicPr>
          <p:cNvPr id="50" name="図 18">
            <a:extLst>
              <a:ext uri="{FF2B5EF4-FFF2-40B4-BE49-F238E27FC236}">
                <a16:creationId xmlns:a16="http://schemas.microsoft.com/office/drawing/2014/main" id="{3421BB83-2F34-42F8-B689-8029FCB28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362" y="2348199"/>
            <a:ext cx="7556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A18F71C-6BAC-4016-A359-29C717B2B3C6}"/>
              </a:ext>
            </a:extLst>
          </p:cNvPr>
          <p:cNvSpPr txBox="1"/>
          <p:nvPr/>
        </p:nvSpPr>
        <p:spPr>
          <a:xfrm rot="19619987">
            <a:off x="5005316" y="1507583"/>
            <a:ext cx="1507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00" dirty="0" err="1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Metcoke</a:t>
            </a:r>
            <a:r>
              <a:rPr kumimoji="1" lang="en-US" altLang="ja-JP" sz="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※</a:t>
            </a:r>
            <a:r>
              <a:rPr kumimoji="1" lang="ja-JP" altLang="en-US" sz="7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は導電性を高めるためのコークス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650F407-03E1-4105-8E26-FA30B15AAF54}"/>
              </a:ext>
            </a:extLst>
          </p:cNvPr>
          <p:cNvSpPr txBox="1"/>
          <p:nvPr/>
        </p:nvSpPr>
        <p:spPr>
          <a:xfrm>
            <a:off x="10019947" y="5525"/>
            <a:ext cx="21787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※</a:t>
            </a:r>
            <a:r>
              <a:rPr kumimoji="1" lang="en-US" altLang="ja-JP" sz="7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Metcoke</a:t>
            </a:r>
            <a:r>
              <a:rPr kumimoji="1" lang="ja-JP" altLang="en-US" sz="7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の価格は</a:t>
            </a:r>
            <a:r>
              <a:rPr kumimoji="1" lang="en-US" altLang="ja-JP" sz="7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ja-JP" altLang="en-US" sz="7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トン当たり約</a:t>
            </a:r>
            <a:r>
              <a:rPr lang="en-US" altLang="ja-JP" sz="7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400</a:t>
            </a:r>
            <a:r>
              <a:rPr lang="ja-JP" altLang="en-US" sz="7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ドル内外</a:t>
            </a:r>
            <a:endParaRPr kumimoji="1" lang="ja-JP" altLang="en-US" sz="7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773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31C776-E356-4EF9-8052-8106D2F9864D}"/>
              </a:ext>
            </a:extLst>
          </p:cNvPr>
          <p:cNvSpPr txBox="1"/>
          <p:nvPr/>
        </p:nvSpPr>
        <p:spPr>
          <a:xfrm>
            <a:off x="3098131" y="69653"/>
            <a:ext cx="6491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Graphene</a:t>
            </a:r>
            <a:r>
              <a:rPr kumimoji="1" lang="ja-JP" altLang="en-US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　</a:t>
            </a:r>
            <a:r>
              <a:rPr kumimoji="1" lang="en-US" altLang="ja-JP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Synthesis Methods</a:t>
            </a:r>
          </a:p>
          <a:p>
            <a:pPr algn="ctr"/>
            <a:r>
              <a:rPr lang="ja-JP" altLang="en-US" sz="3200" dirty="0">
                <a:latin typeface="Amasis MT Pro Medium" panose="02040604050005020304" pitchFamily="18" charset="0"/>
                <a:ea typeface="UD Digi Kyokasho NK-B" panose="02020700000000000000" pitchFamily="18" charset="-128"/>
              </a:rPr>
              <a:t>資源・エネルギー利用比較</a:t>
            </a:r>
            <a:endParaRPr kumimoji="1" lang="ja-JP" altLang="en-US" sz="3200" dirty="0">
              <a:latin typeface="Amasis MT Pro Medium" panose="02040604050005020304" pitchFamily="18" charset="0"/>
              <a:ea typeface="UD Digi Kyokasho NK-B" panose="02020700000000000000" pitchFamily="18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8679FC4-7668-438B-B3DD-911CB8E2421F}"/>
              </a:ext>
            </a:extLst>
          </p:cNvPr>
          <p:cNvGrpSpPr/>
          <p:nvPr/>
        </p:nvGrpSpPr>
        <p:grpSpPr>
          <a:xfrm>
            <a:off x="1015525" y="3980203"/>
            <a:ext cx="4572000" cy="2743200"/>
            <a:chOff x="1015525" y="3980203"/>
            <a:chExt cx="4572000" cy="2743200"/>
          </a:xfrm>
        </p:grpSpPr>
        <p:graphicFrame>
          <p:nvGraphicFramePr>
            <p:cNvPr id="30" name="グラフ 29">
              <a:extLst>
                <a:ext uri="{FF2B5EF4-FFF2-40B4-BE49-F238E27FC236}">
                  <a16:creationId xmlns:a16="http://schemas.microsoft.com/office/drawing/2014/main" id="{B38E933E-8C7A-4327-A637-0E048FE8D17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99536577"/>
                </p:ext>
              </p:extLst>
            </p:nvPr>
          </p:nvGraphicFramePr>
          <p:xfrm>
            <a:off x="1015525" y="3980203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A52BEC9A-92EF-40CE-90B7-F55C6A05BD40}"/>
                </a:ext>
              </a:extLst>
            </p:cNvPr>
            <p:cNvSpPr txBox="1"/>
            <p:nvPr/>
          </p:nvSpPr>
          <p:spPr>
            <a:xfrm>
              <a:off x="1818117" y="4280447"/>
              <a:ext cx="323244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1100" dirty="0">
                  <a:latin typeface="Bahnschrift Light SemiCondensed" panose="020B0502040204020203" pitchFamily="34" charset="0"/>
                </a:rPr>
                <a:t>kg CO2 produced per kg of graphene produced</a:t>
              </a:r>
              <a:endParaRPr lang="ja-JP" altLang="en-US" sz="1100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854AE1D-2564-4FE1-96D0-2E357543698D}"/>
              </a:ext>
            </a:extLst>
          </p:cNvPr>
          <p:cNvGrpSpPr/>
          <p:nvPr/>
        </p:nvGrpSpPr>
        <p:grpSpPr>
          <a:xfrm>
            <a:off x="1015525" y="1146871"/>
            <a:ext cx="4572000" cy="2743200"/>
            <a:chOff x="1015525" y="1146871"/>
            <a:chExt cx="4572000" cy="2743200"/>
          </a:xfrm>
        </p:grpSpPr>
        <p:graphicFrame>
          <p:nvGraphicFramePr>
            <p:cNvPr id="29" name="グラフ 28">
              <a:extLst>
                <a:ext uri="{FF2B5EF4-FFF2-40B4-BE49-F238E27FC236}">
                  <a16:creationId xmlns:a16="http://schemas.microsoft.com/office/drawing/2014/main" id="{6E8BA312-83C2-48D8-8577-2BED7FD105E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54864862"/>
                </p:ext>
              </p:extLst>
            </p:nvPr>
          </p:nvGraphicFramePr>
          <p:xfrm>
            <a:off x="1015525" y="1146871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60C99647-A122-4D70-997A-B9D0B039C11D}"/>
                </a:ext>
              </a:extLst>
            </p:cNvPr>
            <p:cNvSpPr txBox="1"/>
            <p:nvPr/>
          </p:nvSpPr>
          <p:spPr>
            <a:xfrm>
              <a:off x="2424513" y="1438569"/>
              <a:ext cx="17540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100" dirty="0">
                  <a:latin typeface="Bahnschrift Light SemiCondensed" panose="020B0502040204020203" pitchFamily="34" charset="0"/>
                </a:rPr>
                <a:t>MJ/kg graphene produced</a:t>
              </a:r>
              <a:endParaRPr lang="ja-JP" altLang="en-US" sz="1100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85FED54-FBD2-451E-A10E-8488A0445851}"/>
              </a:ext>
            </a:extLst>
          </p:cNvPr>
          <p:cNvGrpSpPr/>
          <p:nvPr/>
        </p:nvGrpSpPr>
        <p:grpSpPr>
          <a:xfrm>
            <a:off x="6604477" y="2020888"/>
            <a:ext cx="4572000" cy="2743200"/>
            <a:chOff x="6604477" y="2020888"/>
            <a:chExt cx="4572000" cy="2743200"/>
          </a:xfrm>
        </p:grpSpPr>
        <p:graphicFrame>
          <p:nvGraphicFramePr>
            <p:cNvPr id="36" name="グラフ 35">
              <a:extLst>
                <a:ext uri="{FF2B5EF4-FFF2-40B4-BE49-F238E27FC236}">
                  <a16:creationId xmlns:a16="http://schemas.microsoft.com/office/drawing/2014/main" id="{E493151A-836C-46BD-A569-9E76177BB3D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69651317"/>
                </p:ext>
              </p:extLst>
            </p:nvPr>
          </p:nvGraphicFramePr>
          <p:xfrm>
            <a:off x="6604477" y="202088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2434FD46-68C6-438E-B9DE-C1791570A576}"/>
                </a:ext>
              </a:extLst>
            </p:cNvPr>
            <p:cNvSpPr txBox="1"/>
            <p:nvPr/>
          </p:nvSpPr>
          <p:spPr>
            <a:xfrm>
              <a:off x="7274253" y="2329267"/>
              <a:ext cx="323244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1100" dirty="0">
                  <a:latin typeface="Bahnschrift Light SemiCondensed" panose="020B0502040204020203" pitchFamily="34" charset="0"/>
                </a:rPr>
                <a:t>L/kg of graphene </a:t>
              </a:r>
              <a:r>
                <a:rPr lang="en-US" altLang="ja-JP" sz="1100" dirty="0" err="1">
                  <a:latin typeface="Bahnschrift Light SemiCondensed" panose="020B0502040204020203" pitchFamily="34" charset="0"/>
                </a:rPr>
                <a:t>prodcued</a:t>
              </a:r>
              <a:endParaRPr lang="ja-JP" altLang="en-US" sz="1100" dirty="0">
                <a:latin typeface="Bahnschrift Light Semi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34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852D70-D7E2-49D8-987B-CB4F2E1EA194}"/>
              </a:ext>
            </a:extLst>
          </p:cNvPr>
          <p:cNvSpPr txBox="1"/>
          <p:nvPr/>
        </p:nvSpPr>
        <p:spPr>
          <a:xfrm>
            <a:off x="673387" y="908860"/>
            <a:ext cx="1077685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●既存のグラフェンは、薄片化グラファイトによって製造され、高エネルギーの投入、せん断、超音波処理または電気化学的処理で大量の溶媒を必要とする。また、グラフェンの構造が欠損するなど品質に問題あり。（バルク・グラフェン）</a:t>
            </a:r>
            <a:endParaRPr lang="en-US" altLang="ja-JP" b="0" i="0" dirty="0">
              <a:solidFill>
                <a:srgbClr val="222222"/>
              </a:solidFill>
              <a:effectLst/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dirty="0">
              <a:solidFill>
                <a:srgbClr val="222222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●気相法など合成有機法によって行われる場合、しばしば製造される量は、超少量である。</a:t>
            </a:r>
            <a:endParaRPr lang="en-US" altLang="ja-JP" b="0" i="0" dirty="0">
              <a:solidFill>
                <a:srgbClr val="222222"/>
              </a:solidFill>
              <a:effectLst/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dirty="0">
              <a:solidFill>
                <a:srgbClr val="222222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●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FJH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に投入される材料としては、石炭、石油コークス、カーボンブラック、廃棄食品、ゴムタイヤ、混合プラスチック廃棄物などの炭素源が利用可能。</a:t>
            </a:r>
            <a:endParaRPr lang="en-US" altLang="ja-JP" b="0" i="0" dirty="0">
              <a:solidFill>
                <a:srgbClr val="222222"/>
              </a:solidFill>
              <a:effectLst/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dirty="0">
              <a:solidFill>
                <a:srgbClr val="222222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●プラスチックでも、高密度ポリエチレン（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High Density Polyethylene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：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HDPE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）の炭素含有量は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86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％、塩化ビニルは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38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％に幅がある。</a:t>
            </a:r>
            <a:endParaRPr lang="en-US" altLang="ja-JP" b="0" i="0" dirty="0">
              <a:solidFill>
                <a:srgbClr val="222222"/>
              </a:solidFill>
              <a:effectLst/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dirty="0">
              <a:solidFill>
                <a:srgbClr val="222222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●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FJH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の収量は、炭素の含有が高い材料程多く、収率は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80〜90%</a:t>
            </a:r>
            <a:r>
              <a:rPr lang="ja-JP" altLang="en-US" dirty="0">
                <a:solidFill>
                  <a:srgbClr val="222222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で、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精製工程が不要。</a:t>
            </a:r>
            <a:endParaRPr lang="en-US" altLang="ja-JP" b="0" i="0" dirty="0">
              <a:solidFill>
                <a:srgbClr val="222222"/>
              </a:solidFill>
              <a:effectLst/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dirty="0">
              <a:solidFill>
                <a:srgbClr val="222222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●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FG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をラマン分光分析したところ、最も低い欠陥濃度である傾向を示している。</a:t>
            </a:r>
            <a:endParaRPr lang="en-US" altLang="ja-JP" b="0" i="0" dirty="0">
              <a:solidFill>
                <a:srgbClr val="222222"/>
              </a:solidFill>
              <a:effectLst/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dirty="0">
              <a:solidFill>
                <a:srgbClr val="222222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●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FG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合成の電気エネルギーコストは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1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グラムあたり約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7.2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キロジュールで、前述の高い炭素含有材料以外にも、プラスチック、金属、合板、コンクリート、その他の建築材料のバルク複合材料でも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FG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への転換可能性を示唆。</a:t>
            </a:r>
            <a:endParaRPr lang="ja-JP" altLang="en-US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67FAAD-7BDD-4816-A194-458FE5389B1A}"/>
              </a:ext>
            </a:extLst>
          </p:cNvPr>
          <p:cNvSpPr txBox="1"/>
          <p:nvPr/>
        </p:nvSpPr>
        <p:spPr>
          <a:xfrm>
            <a:off x="4679342" y="367950"/>
            <a:ext cx="276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備考</a:t>
            </a:r>
            <a:endParaRPr kumimoji="1" lang="ja-JP" altLang="en-US" sz="24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07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D0198\Desktop\和コンテンツ\1_haru\haru_01\PNG\h_parts14\h_parts14_31.png">
            <a:extLst>
              <a:ext uri="{FF2B5EF4-FFF2-40B4-BE49-F238E27FC236}">
                <a16:creationId xmlns:a16="http://schemas.microsoft.com/office/drawing/2014/main" id="{F080291A-D98D-45E3-95A5-8BEA2B8D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20" y="968897"/>
            <a:ext cx="858095" cy="85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318E30A-34F6-403B-9A9E-C9C843C78CAD}"/>
              </a:ext>
            </a:extLst>
          </p:cNvPr>
          <p:cNvSpPr txBox="1"/>
          <p:nvPr/>
        </p:nvSpPr>
        <p:spPr>
          <a:xfrm>
            <a:off x="1352816" y="1044002"/>
            <a:ext cx="1043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フラッシュジュール加熱（</a:t>
            </a:r>
            <a:r>
              <a:rPr kumimoji="1" lang="en-US" altLang="ja-JP" sz="2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FJH</a:t>
            </a:r>
            <a:r>
              <a:rPr kumimoji="1" lang="ja-JP" altLang="en-US" sz="20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）によるグラフェン製造は、既存の製造法とは異なり、</a:t>
            </a:r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炉、溶媒、反応性ガスも使用しない。</a:t>
            </a:r>
            <a:r>
              <a:rPr lang="en-US" altLang="ja-JP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FJH</a:t>
            </a:r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により製造されたグラフェンを、</a:t>
            </a:r>
            <a:r>
              <a:rPr lang="ja-JP" altLang="en-US" sz="2000" b="1" i="0" dirty="0">
                <a:solidFill>
                  <a:srgbClr val="C00000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フラッシュ・グラフェン（</a:t>
            </a:r>
            <a:r>
              <a:rPr lang="en-US" altLang="ja-JP" sz="2000" b="1" i="0" dirty="0">
                <a:solidFill>
                  <a:srgbClr val="C00000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FG</a:t>
            </a:r>
            <a:r>
              <a:rPr lang="ja-JP" altLang="en-US" sz="2000" b="1" i="0" dirty="0">
                <a:solidFill>
                  <a:srgbClr val="C00000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）</a:t>
            </a:r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と呼ぶ。</a:t>
            </a:r>
            <a:endParaRPr kumimoji="1" lang="ja-JP" altLang="en-US" sz="2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7" name="Picture 8" descr="C:\Users\D0198\Desktop\和コンテンツ\1_haru\haru_01\PNG\h_parts14\h_parts14_31.png">
            <a:extLst>
              <a:ext uri="{FF2B5EF4-FFF2-40B4-BE49-F238E27FC236}">
                <a16:creationId xmlns:a16="http://schemas.microsoft.com/office/drawing/2014/main" id="{1101BC7C-DE18-4D27-923E-2AA40912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20" y="2085227"/>
            <a:ext cx="858095" cy="85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5BEDA5-AEE4-4A76-ACB6-B707A3FBDD9B}"/>
              </a:ext>
            </a:extLst>
          </p:cNvPr>
          <p:cNvSpPr txBox="1"/>
          <p:nvPr/>
        </p:nvSpPr>
        <p:spPr>
          <a:xfrm>
            <a:off x="1352816" y="2160332"/>
            <a:ext cx="10344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収量は、供給源の炭素含有量に依存する。炭素を含有する廃棄物であれば、基本的にグラフェンに転換可能で、適用材料の範囲が広い。</a:t>
            </a:r>
            <a:endParaRPr kumimoji="1" lang="ja-JP" altLang="en-US" sz="2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9" name="Picture 8" descr="C:\Users\D0198\Desktop\和コンテンツ\1_haru\haru_01\PNG\h_parts14\h_parts14_31.png">
            <a:extLst>
              <a:ext uri="{FF2B5EF4-FFF2-40B4-BE49-F238E27FC236}">
                <a16:creationId xmlns:a16="http://schemas.microsoft.com/office/drawing/2014/main" id="{2EF54387-2C1F-4089-96FA-DF77C738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20" y="3300291"/>
            <a:ext cx="858095" cy="85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350AEF-8866-4703-887E-E95113E5C224}"/>
              </a:ext>
            </a:extLst>
          </p:cNvPr>
          <p:cNvSpPr txBox="1"/>
          <p:nvPr/>
        </p:nvSpPr>
        <p:spPr>
          <a:xfrm>
            <a:off x="1352816" y="3375396"/>
            <a:ext cx="10344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グラファイトから、酸化グラフェンへ転換し酸化剤、化学還元剤（ヒドラジン）により剥離する化学的製造法の場合、グラフェンに欠陥のある穴あき構造を残し、高品質なグラフェンが難しい。</a:t>
            </a:r>
            <a:endParaRPr kumimoji="1" lang="ja-JP" altLang="en-US" sz="2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11" name="Picture 8" descr="C:\Users\D0198\Desktop\和コンテンツ\1_haru\haru_01\PNG\h_parts14\h_parts14_31.png">
            <a:extLst>
              <a:ext uri="{FF2B5EF4-FFF2-40B4-BE49-F238E27FC236}">
                <a16:creationId xmlns:a16="http://schemas.microsoft.com/office/drawing/2014/main" id="{66491FC7-5F49-4FF0-90AA-BD0D7002E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20" y="4449199"/>
            <a:ext cx="858095" cy="85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D61989-06A2-4C62-9C11-A891DD55537A}"/>
              </a:ext>
            </a:extLst>
          </p:cNvPr>
          <p:cNvSpPr txBox="1"/>
          <p:nvPr/>
        </p:nvSpPr>
        <p:spPr>
          <a:xfrm>
            <a:off x="1352816" y="4524304"/>
            <a:ext cx="10344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FJH</a:t>
            </a:r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によるグラフェン製造は、シンプルでエネルギー使用量も</a:t>
            </a:r>
            <a:r>
              <a:rPr lang="en-US" altLang="ja-JP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1</a:t>
            </a:r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トン当たり</a:t>
            </a:r>
            <a:r>
              <a:rPr lang="en-US" altLang="ja-JP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125</a:t>
            </a:r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ドル（電気代）とリーズナブル。地球環境負荷係数も既存製造法より</a:t>
            </a:r>
            <a:r>
              <a:rPr lang="en-US" altLang="ja-JP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1/10</a:t>
            </a:r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以下。</a:t>
            </a:r>
            <a:endParaRPr kumimoji="1" lang="ja-JP" altLang="en-US" sz="2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13" name="Picture 8" descr="C:\Users\D0198\Desktop\和コンテンツ\1_haru\haru_01\PNG\h_parts14\h_parts14_31.png">
            <a:extLst>
              <a:ext uri="{FF2B5EF4-FFF2-40B4-BE49-F238E27FC236}">
                <a16:creationId xmlns:a16="http://schemas.microsoft.com/office/drawing/2014/main" id="{AACCB6CF-6E57-4CA4-B0B6-CD6B91D5B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20" y="5673212"/>
            <a:ext cx="858095" cy="85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38B503D-4F96-4D4D-8CC3-3DA4002C8F60}"/>
              </a:ext>
            </a:extLst>
          </p:cNvPr>
          <p:cNvSpPr txBox="1"/>
          <p:nvPr/>
        </p:nvSpPr>
        <p:spPr>
          <a:xfrm>
            <a:off x="1352816" y="5748317"/>
            <a:ext cx="10344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FG</a:t>
            </a:r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を使用してポリウレタンフォームを製造。物理的・機能的に問題のない製品となったことを検証。更に、</a:t>
            </a:r>
            <a:r>
              <a:rPr lang="en-US" altLang="ja-JP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FG</a:t>
            </a:r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ポリウレタンフォームを</a:t>
            </a:r>
            <a:r>
              <a:rPr lang="en-US" altLang="ja-JP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FJH</a:t>
            </a:r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で再リサイクルし、</a:t>
            </a:r>
            <a:r>
              <a:rPr lang="en-US" altLang="ja-JP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FG</a:t>
            </a:r>
            <a:r>
              <a:rPr lang="ja-JP" altLang="en-US" sz="2000" b="1" i="0" dirty="0">
                <a:solidFill>
                  <a:srgbClr val="222222"/>
                </a:solidFill>
                <a:effectLst/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の再製造まで検証。</a:t>
            </a:r>
            <a:endParaRPr kumimoji="1" lang="ja-JP" altLang="en-US" sz="20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160A8-049D-497A-B2D0-C3ABCB10FD11}"/>
              </a:ext>
            </a:extLst>
          </p:cNvPr>
          <p:cNvSpPr txBox="1"/>
          <p:nvPr/>
        </p:nvSpPr>
        <p:spPr>
          <a:xfrm>
            <a:off x="4679342" y="367950"/>
            <a:ext cx="276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ポイント</a:t>
            </a:r>
            <a:endParaRPr kumimoji="1" lang="ja-JP" altLang="en-US" sz="24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837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9D8D52A-B233-40E4-826C-38820D75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" y="2688012"/>
            <a:ext cx="7893014" cy="38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C9B74A-9E38-4518-83C6-8A8B78F8F727}"/>
              </a:ext>
            </a:extLst>
          </p:cNvPr>
          <p:cNvSpPr txBox="1"/>
          <p:nvPr/>
        </p:nvSpPr>
        <p:spPr>
          <a:xfrm>
            <a:off x="326571" y="749020"/>
            <a:ext cx="117674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effectLst/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グラフェンは、炭素原子が六角形に結合したハニカム構造の</a:t>
            </a:r>
            <a:r>
              <a:rPr lang="en-US" altLang="ja-JP" sz="2400" b="0" i="0" dirty="0">
                <a:effectLst/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2</a:t>
            </a:r>
            <a:r>
              <a:rPr lang="ja-JP" altLang="en-US" sz="2400" b="0" i="0" dirty="0">
                <a:effectLst/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次元シート状物質で厚みは炭素原子一個分（約</a:t>
            </a:r>
            <a:r>
              <a:rPr lang="en-US" altLang="ja-JP" sz="2400" b="0" i="0" dirty="0">
                <a:effectLst/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0.3</a:t>
            </a:r>
            <a:r>
              <a:rPr lang="ja-JP" altLang="en-US" sz="2400" b="0" i="0" dirty="0">
                <a:effectLst/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ナノメートル）で、グラフェンが多層に重なったものがグラファイト（黒鉛）。</a:t>
            </a:r>
            <a:br>
              <a:rPr lang="ja-JP" altLang="en-US" sz="24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</a:br>
            <a:r>
              <a:rPr lang="ja-JP" altLang="en-US" sz="2400" b="0" i="0" dirty="0">
                <a:effectLst/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鉛筆の芯にも含まれているグラファイト（黒鉛）をセロハンテープで薄く剥がしてグラフェンを分離したという話は有名。</a:t>
            </a:r>
            <a:endParaRPr lang="ja-JP" altLang="en-US" sz="24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pic>
        <p:nvPicPr>
          <p:cNvPr id="3" name="Picture 4" descr="黒鉛 に対する画像結果">
            <a:extLst>
              <a:ext uri="{FF2B5EF4-FFF2-40B4-BE49-F238E27FC236}">
                <a16:creationId xmlns:a16="http://schemas.microsoft.com/office/drawing/2014/main" id="{4C43F269-E164-4F49-8E2E-A1D9150D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788" y="2479365"/>
            <a:ext cx="3944497" cy="262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C78FF5-0434-4A90-8FCB-0A7DA6AEF20C}"/>
              </a:ext>
            </a:extLst>
          </p:cNvPr>
          <p:cNvSpPr txBox="1"/>
          <p:nvPr/>
        </p:nvSpPr>
        <p:spPr>
          <a:xfrm>
            <a:off x="8479970" y="5232033"/>
            <a:ext cx="33745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0" i="0" dirty="0">
                <a:solidFill>
                  <a:srgbClr val="444444"/>
                </a:solidFill>
                <a:effectLst/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グラファイト（黒鉛）は、</a:t>
            </a:r>
            <a:endParaRPr lang="en-US" altLang="ja-JP" sz="2400" b="0" i="0" dirty="0">
              <a:solidFill>
                <a:srgbClr val="444444"/>
              </a:solidFill>
              <a:effectLst/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lang="ja-JP" altLang="en-US" sz="2400" b="0" i="0" dirty="0">
                <a:solidFill>
                  <a:srgbClr val="444444"/>
                </a:solidFill>
                <a:effectLst/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鉛筆の芯にも含まれる。</a:t>
            </a:r>
            <a:endParaRPr lang="ja-JP" altLang="en-US" sz="24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31C776-E356-4EF9-8052-8106D2F9864D}"/>
              </a:ext>
            </a:extLst>
          </p:cNvPr>
          <p:cNvSpPr txBox="1"/>
          <p:nvPr/>
        </p:nvSpPr>
        <p:spPr>
          <a:xfrm>
            <a:off x="2389414" y="102743"/>
            <a:ext cx="7413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グラフェン（</a:t>
            </a:r>
            <a:r>
              <a:rPr kumimoji="1" lang="en-US" altLang="ja-JP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Graphene</a:t>
            </a:r>
            <a:r>
              <a:rPr kumimoji="1" lang="ja-JP" altLang="en-US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0963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>
            <a:extLst>
              <a:ext uri="{FF2B5EF4-FFF2-40B4-BE49-F238E27FC236}">
                <a16:creationId xmlns:a16="http://schemas.microsoft.com/office/drawing/2014/main" id="{4E776EC6-2701-425C-8079-8CB0175E1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1571622"/>
            <a:ext cx="4403725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2">
            <a:extLst>
              <a:ext uri="{FF2B5EF4-FFF2-40B4-BE49-F238E27FC236}">
                <a16:creationId xmlns:a16="http://schemas.microsoft.com/office/drawing/2014/main" id="{0105243A-8B4E-451B-AD10-04422CD4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1608136"/>
            <a:ext cx="338137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ADA0DC1-4EA8-498F-984A-33A1193F9668}"/>
              </a:ext>
            </a:extLst>
          </p:cNvPr>
          <p:cNvSpPr/>
          <p:nvPr/>
        </p:nvSpPr>
        <p:spPr>
          <a:xfrm>
            <a:off x="8520112" y="1571622"/>
            <a:ext cx="3381375" cy="4808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/>
          </a:p>
        </p:txBody>
      </p:sp>
      <p:sp>
        <p:nvSpPr>
          <p:cNvPr id="21509" name="正方形/長方形 2">
            <a:extLst>
              <a:ext uri="{FF2B5EF4-FFF2-40B4-BE49-F238E27FC236}">
                <a16:creationId xmlns:a16="http://schemas.microsoft.com/office/drawing/2014/main" id="{D62B6CA8-B7AA-4AC1-827E-BBB75F598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207" y="1022646"/>
            <a:ext cx="5278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r>
              <a:rPr lang="ja-JP" altLang="ja-JP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二次元物質</a:t>
            </a:r>
            <a:r>
              <a:rPr lang="ja-JP" altLang="ja-JP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グラフェン</a:t>
            </a:r>
            <a:r>
              <a:rPr lang="ja-JP" altLang="ja-JP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に関する革新的な実験"</a:t>
            </a:r>
            <a:endParaRPr lang="ja-JP" altLang="en-US" dirty="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1510" name="正方形/長方形 3">
            <a:extLst>
              <a:ext uri="{FF2B5EF4-FFF2-40B4-BE49-F238E27FC236}">
                <a16:creationId xmlns:a16="http://schemas.microsoft.com/office/drawing/2014/main" id="{AA3B8EA4-9273-4386-A106-A78FABB03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268" y="6503986"/>
            <a:ext cx="7053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2000</a:t>
            </a:r>
            <a:r>
              <a:rPr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年には、カエルの磁気浮上でイグノーベル賞を受賞。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416CA64-6760-436B-8F91-170A61536E91}"/>
              </a:ext>
            </a:extLst>
          </p:cNvPr>
          <p:cNvCxnSpPr/>
          <p:nvPr/>
        </p:nvCxnSpPr>
        <p:spPr>
          <a:xfrm flipV="1">
            <a:off x="4445800" y="6143623"/>
            <a:ext cx="0" cy="360363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2" name="タイトル 1">
            <a:extLst>
              <a:ext uri="{FF2B5EF4-FFF2-40B4-BE49-F238E27FC236}">
                <a16:creationId xmlns:a16="http://schemas.microsoft.com/office/drawing/2014/main" id="{D9A66E7C-D03A-4EA6-9A6A-C728AA3289D9}"/>
              </a:ext>
            </a:extLst>
          </p:cNvPr>
          <p:cNvSpPr txBox="1">
            <a:spLocks/>
          </p:cNvSpPr>
          <p:nvPr/>
        </p:nvSpPr>
        <p:spPr bwMode="auto">
          <a:xfrm>
            <a:off x="1944688" y="282584"/>
            <a:ext cx="82296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r>
              <a:rPr lang="ja-JP" altLang="en-US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イグノーベル賞受賞者がノーベル賞を受賞！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57EB4F-BCE6-467C-BDF3-F1EC2534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44" y="3828133"/>
            <a:ext cx="3562526" cy="267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イグノーベル賞 - Wikipedia">
            <a:extLst>
              <a:ext uri="{FF2B5EF4-FFF2-40B4-BE49-F238E27FC236}">
                <a16:creationId xmlns:a16="http://schemas.microsoft.com/office/drawing/2014/main" id="{FB4F3089-696B-46DD-B736-23606C523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93" y="968376"/>
            <a:ext cx="2727176" cy="257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2">
            <a:extLst>
              <a:ext uri="{FF2B5EF4-FFF2-40B4-BE49-F238E27FC236}">
                <a16:creationId xmlns:a16="http://schemas.microsoft.com/office/drawing/2014/main" id="{E53A352B-48B5-4D7C-879F-FC2F27645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519" y="3502827"/>
            <a:ext cx="136052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r>
              <a:rPr lang="ja-JP" altLang="en-US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出所：</a:t>
            </a:r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Wikipedia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B289912A-6A01-478B-ADC2-F905C7044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694" y="6439584"/>
            <a:ext cx="136052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r>
              <a:rPr lang="ja-JP" altLang="en-US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出所：広島大学</a:t>
            </a:r>
          </a:p>
        </p:txBody>
      </p:sp>
    </p:spTree>
    <p:extLst>
      <p:ext uri="{BB962C8B-B14F-4D97-AF65-F5344CB8AC3E}">
        <p14:creationId xmlns:p14="http://schemas.microsoft.com/office/powerpoint/2010/main" val="3674183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B8680AA-445A-48E3-B2D2-6A211B6DC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59" y="3366377"/>
            <a:ext cx="6235041" cy="349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2" name="タイトル 1">
            <a:extLst>
              <a:ext uri="{FF2B5EF4-FFF2-40B4-BE49-F238E27FC236}">
                <a16:creationId xmlns:a16="http://schemas.microsoft.com/office/drawing/2014/main" id="{D9A66E7C-D03A-4EA6-9A6A-C728AA3289D9}"/>
              </a:ext>
            </a:extLst>
          </p:cNvPr>
          <p:cNvSpPr txBox="1">
            <a:spLocks/>
          </p:cNvSpPr>
          <p:nvPr/>
        </p:nvSpPr>
        <p:spPr bwMode="auto">
          <a:xfrm>
            <a:off x="442791" y="91908"/>
            <a:ext cx="5616697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r>
              <a:rPr lang="ja-JP" altLang="en-US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グラフェンなど炭素素材の用途</a:t>
            </a:r>
          </a:p>
        </p:txBody>
      </p:sp>
      <p:pic>
        <p:nvPicPr>
          <p:cNvPr id="2050" name="Picture 2" descr="応用と拡がり">
            <a:extLst>
              <a:ext uri="{FF2B5EF4-FFF2-40B4-BE49-F238E27FC236}">
                <a16:creationId xmlns:a16="http://schemas.microsoft.com/office/drawing/2014/main" id="{7D25FC85-06E9-4C86-AA7B-EC783798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8" y="1080697"/>
            <a:ext cx="6096000" cy="51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96E3135-F894-4BA5-AF35-D1546DFD3E51}"/>
              </a:ext>
            </a:extLst>
          </p:cNvPr>
          <p:cNvSpPr txBox="1"/>
          <p:nvPr/>
        </p:nvSpPr>
        <p:spPr>
          <a:xfrm>
            <a:off x="-2848" y="6622308"/>
            <a:ext cx="39418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https://meijo-nano.com/applications/use.html</a:t>
            </a:r>
            <a:endParaRPr lang="ja-JP" altLang="en-US" sz="105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DCB65F4-8F6A-4474-AE1C-A0AECEEE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347" y="1855"/>
            <a:ext cx="4646693" cy="33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4FE90B5-77A7-4780-9B89-CB93ABD278FE}"/>
              </a:ext>
            </a:extLst>
          </p:cNvPr>
          <p:cNvSpPr txBox="1"/>
          <p:nvPr/>
        </p:nvSpPr>
        <p:spPr>
          <a:xfrm>
            <a:off x="8863463" y="1961927"/>
            <a:ext cx="1688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出所：</a:t>
            </a:r>
            <a:r>
              <a:rPr kumimoji="1" lang="en-US" altLang="ja-JP" sz="1100" b="1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IDTechEX</a:t>
            </a:r>
            <a:endParaRPr kumimoji="1" lang="ja-JP" altLang="en-US" sz="11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92F8B8B-CBDF-4628-B34A-BBD06A27DF4F}"/>
              </a:ext>
            </a:extLst>
          </p:cNvPr>
          <p:cNvSpPr txBox="1"/>
          <p:nvPr/>
        </p:nvSpPr>
        <p:spPr>
          <a:xfrm>
            <a:off x="6331278" y="6596390"/>
            <a:ext cx="1688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出所：</a:t>
            </a:r>
            <a:r>
              <a:rPr kumimoji="1" lang="en-US" altLang="ja-JP" sz="1100" b="1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IDTechEX</a:t>
            </a:r>
            <a:endParaRPr kumimoji="1" lang="ja-JP" altLang="en-US" sz="1100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977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C8A820-D0B2-40C5-92D0-DD53112FE143}"/>
              </a:ext>
            </a:extLst>
          </p:cNvPr>
          <p:cNvSpPr txBox="1"/>
          <p:nvPr/>
        </p:nvSpPr>
        <p:spPr>
          <a:xfrm>
            <a:off x="75364" y="516844"/>
            <a:ext cx="1203959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4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グラフェンの物性</a:t>
            </a:r>
            <a:endParaRPr lang="en-US" altLang="ja-JP" sz="4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 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想像しうる最も薄い物質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	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0.3nm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）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質量あたり最も広い表面積 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	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3,000 m 2/g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） 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測定された中で最も強靱な物質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（破壊強度 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130 G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Ｐ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a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以上） 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知られている中で最も堅い物質 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（ダイアモンド以上） 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最も伸長</a:t>
            </a:r>
            <a:r>
              <a:rPr lang="en-US" altLang="ja-JP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/</a:t>
            </a:r>
            <a:r>
              <a:rPr lang="ja-JP" altLang="en-US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折り曲げできる結晶 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（ヤング率 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1000 </a:t>
            </a:r>
            <a:r>
              <a:rPr lang="en-US" altLang="ja-JP" sz="2600" dirty="0" err="1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GPa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以上） 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熱伝導度の最高記録 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		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3,000 W/</a:t>
            </a:r>
            <a:r>
              <a:rPr lang="en-US" altLang="ja-JP" sz="2600" dirty="0" err="1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mK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ダイヤモンド以上） 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室温で最高の電流密度 </a:t>
            </a:r>
            <a:r>
              <a:rPr lang="en-US" altLang="ja-JP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	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（銅（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10 6A/cm 2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）の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1000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倍以上） 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完全な物質不透過性 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		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（高圧の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He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気体をブロック） 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solidFill>
                  <a:srgbClr val="C00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最も高い電荷移動度 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		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Si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100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倍以上） 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伝導電子ゼロの極限でも電気伝導 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最も軽いキャリア 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		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</a:t>
            </a:r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Dirac fermion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：有効質量ゼロ） </a:t>
            </a:r>
            <a:endParaRPr lang="en-US" altLang="ja-JP" sz="2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en-US" altLang="ja-JP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• 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室温で最も長い電荷平均自由行程 （～</a:t>
            </a:r>
            <a:r>
              <a:rPr lang="en-US" altLang="ja-JP" sz="2600" dirty="0" err="1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μm</a:t>
            </a:r>
            <a:r>
              <a:rPr lang="ja-JP" altLang="en-US" sz="2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1442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31C776-E356-4EF9-8052-8106D2F9864D}"/>
              </a:ext>
            </a:extLst>
          </p:cNvPr>
          <p:cNvSpPr txBox="1"/>
          <p:nvPr/>
        </p:nvSpPr>
        <p:spPr>
          <a:xfrm>
            <a:off x="2850303" y="102743"/>
            <a:ext cx="6491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フラッシュジュール加熱</a:t>
            </a:r>
          </a:p>
        </p:txBody>
      </p:sp>
      <p:sp>
        <p:nvSpPr>
          <p:cNvPr id="2" name="円柱 1">
            <a:extLst>
              <a:ext uri="{FF2B5EF4-FFF2-40B4-BE49-F238E27FC236}">
                <a16:creationId xmlns:a16="http://schemas.microsoft.com/office/drawing/2014/main" id="{33741F3D-54B6-4509-BB8D-06AA874125E3}"/>
              </a:ext>
            </a:extLst>
          </p:cNvPr>
          <p:cNvSpPr/>
          <p:nvPr/>
        </p:nvSpPr>
        <p:spPr>
          <a:xfrm rot="5400000">
            <a:off x="5178877" y="2469699"/>
            <a:ext cx="1551213" cy="3673929"/>
          </a:xfrm>
          <a:prstGeom prst="can">
            <a:avLst>
              <a:gd name="adj" fmla="val 45888"/>
            </a:avLst>
          </a:prstGeom>
          <a:solidFill>
            <a:srgbClr val="002060"/>
          </a:solidFill>
          <a:ln w="28575">
            <a:solidFill>
              <a:srgbClr val="FFC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8DC3A34E-9348-4DE9-B9FF-C48FEDD50180}"/>
              </a:ext>
            </a:extLst>
          </p:cNvPr>
          <p:cNvCxnSpPr>
            <a:cxnSpLocks/>
            <a:stCxn id="2" idx="3"/>
          </p:cNvCxnSpPr>
          <p:nvPr/>
        </p:nvCxnSpPr>
        <p:spPr>
          <a:xfrm rot="10800000">
            <a:off x="1730827" y="1492694"/>
            <a:ext cx="2386693" cy="2813970"/>
          </a:xfrm>
          <a:prstGeom prst="bentConnector2">
            <a:avLst/>
          </a:prstGeom>
          <a:ln w="76200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コネクタ: カギ線 7">
            <a:extLst>
              <a:ext uri="{FF2B5EF4-FFF2-40B4-BE49-F238E27FC236}">
                <a16:creationId xmlns:a16="http://schemas.microsoft.com/office/drawing/2014/main" id="{0584C054-74DB-4523-AFEB-EB12F4CF6E07}"/>
              </a:ext>
            </a:extLst>
          </p:cNvPr>
          <p:cNvCxnSpPr>
            <a:cxnSpLocks/>
            <a:stCxn id="2" idx="1"/>
          </p:cNvCxnSpPr>
          <p:nvPr/>
        </p:nvCxnSpPr>
        <p:spPr>
          <a:xfrm flipV="1">
            <a:off x="7791448" y="1559816"/>
            <a:ext cx="1853294" cy="2746848"/>
          </a:xfrm>
          <a:prstGeom prst="bentConnector2">
            <a:avLst/>
          </a:prstGeom>
          <a:ln w="76200">
            <a:solidFill>
              <a:srgbClr val="C00000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47B58A1-A617-4C09-97BC-813899BD3A76}"/>
              </a:ext>
            </a:extLst>
          </p:cNvPr>
          <p:cNvCxnSpPr>
            <a:cxnSpLocks/>
          </p:cNvCxnSpPr>
          <p:nvPr/>
        </p:nvCxnSpPr>
        <p:spPr>
          <a:xfrm>
            <a:off x="1730826" y="2638438"/>
            <a:ext cx="34834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707689B7-4C75-42A8-877E-042358A8FDB0}"/>
              </a:ext>
            </a:extLst>
          </p:cNvPr>
          <p:cNvCxnSpPr>
            <a:cxnSpLocks/>
          </p:cNvCxnSpPr>
          <p:nvPr/>
        </p:nvCxnSpPr>
        <p:spPr>
          <a:xfrm>
            <a:off x="6128655" y="2637437"/>
            <a:ext cx="34834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B7EE9F7-2E5B-435E-B6C7-379B868007BD}"/>
              </a:ext>
            </a:extLst>
          </p:cNvPr>
          <p:cNvGrpSpPr/>
          <p:nvPr/>
        </p:nvGrpSpPr>
        <p:grpSpPr>
          <a:xfrm>
            <a:off x="7777829" y="1954863"/>
            <a:ext cx="1402896" cy="1365148"/>
            <a:chOff x="7021286" y="2024743"/>
            <a:chExt cx="1556657" cy="155120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916CB04F-F6BD-4D32-BD92-533FFDB1E505}"/>
                </a:ext>
              </a:extLst>
            </p:cNvPr>
            <p:cNvSpPr/>
            <p:nvPr/>
          </p:nvSpPr>
          <p:spPr>
            <a:xfrm>
              <a:off x="7021286" y="2024743"/>
              <a:ext cx="1556657" cy="155120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CBAF290F-5CD0-4326-B3D6-75B9258D578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1" y="2656115"/>
              <a:ext cx="109673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7F56A869-0B5D-4D7B-9FEA-5E3789100C79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1" y="2928258"/>
              <a:ext cx="4272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C55AC846-B4E1-4FC6-9105-481A418F5017}"/>
                </a:ext>
              </a:extLst>
            </p:cNvPr>
            <p:cNvCxnSpPr>
              <a:cxnSpLocks/>
            </p:cNvCxnSpPr>
            <p:nvPr/>
          </p:nvCxnSpPr>
          <p:spPr>
            <a:xfrm>
              <a:off x="7927523" y="2928258"/>
              <a:ext cx="4272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DDB70C6C-A19F-4DD5-8ED6-45C68A57097B}"/>
              </a:ext>
            </a:extLst>
          </p:cNvPr>
          <p:cNvCxnSpPr>
            <a:cxnSpLocks/>
          </p:cNvCxnSpPr>
          <p:nvPr/>
        </p:nvCxnSpPr>
        <p:spPr>
          <a:xfrm flipV="1">
            <a:off x="5192484" y="1932008"/>
            <a:ext cx="761999" cy="7054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055675E8-706C-43D5-97DF-C31C46A2C5B7}"/>
              </a:ext>
            </a:extLst>
          </p:cNvPr>
          <p:cNvCxnSpPr>
            <a:cxnSpLocks/>
          </p:cNvCxnSpPr>
          <p:nvPr/>
        </p:nvCxnSpPr>
        <p:spPr>
          <a:xfrm>
            <a:off x="1730826" y="1524580"/>
            <a:ext cx="34834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1575E2A9-095B-4E24-AFF0-C7D9A0F6CF8F}"/>
              </a:ext>
            </a:extLst>
          </p:cNvPr>
          <p:cNvCxnSpPr>
            <a:cxnSpLocks/>
          </p:cNvCxnSpPr>
          <p:nvPr/>
        </p:nvCxnSpPr>
        <p:spPr>
          <a:xfrm flipV="1">
            <a:off x="5192484" y="829036"/>
            <a:ext cx="761999" cy="7054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6FC23BE-D96D-4352-BB0F-BCF1024A4990}"/>
              </a:ext>
            </a:extLst>
          </p:cNvPr>
          <p:cNvCxnSpPr>
            <a:cxnSpLocks/>
          </p:cNvCxnSpPr>
          <p:nvPr/>
        </p:nvCxnSpPr>
        <p:spPr>
          <a:xfrm>
            <a:off x="6115049" y="1545351"/>
            <a:ext cx="138903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836FDE66-16E5-4635-A08E-C7437616A53A}"/>
              </a:ext>
            </a:extLst>
          </p:cNvPr>
          <p:cNvCxnSpPr>
            <a:cxnSpLocks/>
          </p:cNvCxnSpPr>
          <p:nvPr/>
        </p:nvCxnSpPr>
        <p:spPr>
          <a:xfrm>
            <a:off x="7545198" y="1260065"/>
            <a:ext cx="0" cy="570571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FA7F5551-CA25-47C9-9B37-1D4BB8BFCDF2}"/>
              </a:ext>
            </a:extLst>
          </p:cNvPr>
          <p:cNvCxnSpPr>
            <a:cxnSpLocks/>
          </p:cNvCxnSpPr>
          <p:nvPr/>
        </p:nvCxnSpPr>
        <p:spPr>
          <a:xfrm>
            <a:off x="7759084" y="1260065"/>
            <a:ext cx="0" cy="570571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0BADC3A6-8962-48FB-ABFD-36FD325E8321}"/>
              </a:ext>
            </a:extLst>
          </p:cNvPr>
          <p:cNvCxnSpPr>
            <a:cxnSpLocks/>
          </p:cNvCxnSpPr>
          <p:nvPr/>
        </p:nvCxnSpPr>
        <p:spPr>
          <a:xfrm flipV="1">
            <a:off x="7819741" y="1545351"/>
            <a:ext cx="1879431" cy="63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フリーフォーム: 図形 38">
            <a:extLst>
              <a:ext uri="{FF2B5EF4-FFF2-40B4-BE49-F238E27FC236}">
                <a16:creationId xmlns:a16="http://schemas.microsoft.com/office/drawing/2014/main" id="{A1DBDF93-0869-479A-8350-46E3FC18F8FB}"/>
              </a:ext>
            </a:extLst>
          </p:cNvPr>
          <p:cNvSpPr/>
          <p:nvPr/>
        </p:nvSpPr>
        <p:spPr>
          <a:xfrm>
            <a:off x="5377541" y="3988257"/>
            <a:ext cx="1110342" cy="511628"/>
          </a:xfrm>
          <a:custGeom>
            <a:avLst/>
            <a:gdLst>
              <a:gd name="connsiteX0" fmla="*/ 0 w 1110342"/>
              <a:gd name="connsiteY0" fmla="*/ 0 h 511628"/>
              <a:gd name="connsiteX1" fmla="*/ 0 w 1110342"/>
              <a:gd name="connsiteY1" fmla="*/ 0 h 511628"/>
              <a:gd name="connsiteX2" fmla="*/ 272142 w 1110342"/>
              <a:gd name="connsiteY2" fmla="*/ 119743 h 511628"/>
              <a:gd name="connsiteX3" fmla="*/ 391885 w 1110342"/>
              <a:gd name="connsiteY3" fmla="*/ 141514 h 511628"/>
              <a:gd name="connsiteX4" fmla="*/ 544285 w 1110342"/>
              <a:gd name="connsiteY4" fmla="*/ 185057 h 511628"/>
              <a:gd name="connsiteX5" fmla="*/ 664028 w 1110342"/>
              <a:gd name="connsiteY5" fmla="*/ 206828 h 511628"/>
              <a:gd name="connsiteX6" fmla="*/ 729342 w 1110342"/>
              <a:gd name="connsiteY6" fmla="*/ 228600 h 511628"/>
              <a:gd name="connsiteX7" fmla="*/ 979714 w 1110342"/>
              <a:gd name="connsiteY7" fmla="*/ 272143 h 511628"/>
              <a:gd name="connsiteX8" fmla="*/ 1012371 w 1110342"/>
              <a:gd name="connsiteY8" fmla="*/ 283028 h 511628"/>
              <a:gd name="connsiteX9" fmla="*/ 1055914 w 1110342"/>
              <a:gd name="connsiteY9" fmla="*/ 304800 h 511628"/>
              <a:gd name="connsiteX10" fmla="*/ 1110342 w 1110342"/>
              <a:gd name="connsiteY10" fmla="*/ 315686 h 511628"/>
              <a:gd name="connsiteX11" fmla="*/ 1088571 w 1110342"/>
              <a:gd name="connsiteY11" fmla="*/ 348343 h 511628"/>
              <a:gd name="connsiteX12" fmla="*/ 1001485 w 1110342"/>
              <a:gd name="connsiteY12" fmla="*/ 424543 h 511628"/>
              <a:gd name="connsiteX13" fmla="*/ 957942 w 1110342"/>
              <a:gd name="connsiteY13" fmla="*/ 446314 h 511628"/>
              <a:gd name="connsiteX14" fmla="*/ 925285 w 1110342"/>
              <a:gd name="connsiteY14" fmla="*/ 468086 h 511628"/>
              <a:gd name="connsiteX15" fmla="*/ 870857 w 1110342"/>
              <a:gd name="connsiteY15" fmla="*/ 478971 h 511628"/>
              <a:gd name="connsiteX16" fmla="*/ 838200 w 1110342"/>
              <a:gd name="connsiteY16" fmla="*/ 489857 h 511628"/>
              <a:gd name="connsiteX17" fmla="*/ 816428 w 1110342"/>
              <a:gd name="connsiteY17" fmla="*/ 511628 h 51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0342" h="511628">
                <a:moveTo>
                  <a:pt x="0" y="0"/>
                </a:moveTo>
                <a:lnTo>
                  <a:pt x="0" y="0"/>
                </a:lnTo>
                <a:cubicBezTo>
                  <a:pt x="94532" y="47265"/>
                  <a:pt x="167655" y="87593"/>
                  <a:pt x="272142" y="119743"/>
                </a:cubicBezTo>
                <a:cubicBezTo>
                  <a:pt x="310917" y="131674"/>
                  <a:pt x="352437" y="132046"/>
                  <a:pt x="391885" y="141514"/>
                </a:cubicBezTo>
                <a:cubicBezTo>
                  <a:pt x="443259" y="153844"/>
                  <a:pt x="492911" y="172727"/>
                  <a:pt x="544285" y="185057"/>
                </a:cubicBezTo>
                <a:cubicBezTo>
                  <a:pt x="583733" y="194525"/>
                  <a:pt x="624538" y="197536"/>
                  <a:pt x="664028" y="206828"/>
                </a:cubicBezTo>
                <a:cubicBezTo>
                  <a:pt x="686367" y="212084"/>
                  <a:pt x="707078" y="223034"/>
                  <a:pt x="729342" y="228600"/>
                </a:cubicBezTo>
                <a:cubicBezTo>
                  <a:pt x="804045" y="247276"/>
                  <a:pt x="906036" y="260808"/>
                  <a:pt x="979714" y="272143"/>
                </a:cubicBezTo>
                <a:cubicBezTo>
                  <a:pt x="990600" y="275771"/>
                  <a:pt x="1001824" y="278508"/>
                  <a:pt x="1012371" y="283028"/>
                </a:cubicBezTo>
                <a:cubicBezTo>
                  <a:pt x="1027287" y="289420"/>
                  <a:pt x="1040519" y="299668"/>
                  <a:pt x="1055914" y="304800"/>
                </a:cubicBezTo>
                <a:cubicBezTo>
                  <a:pt x="1073466" y="310651"/>
                  <a:pt x="1092199" y="312057"/>
                  <a:pt x="1110342" y="315686"/>
                </a:cubicBezTo>
                <a:cubicBezTo>
                  <a:pt x="1103085" y="326572"/>
                  <a:pt x="1097085" y="338410"/>
                  <a:pt x="1088571" y="348343"/>
                </a:cubicBezTo>
                <a:cubicBezTo>
                  <a:pt x="1065200" y="375609"/>
                  <a:pt x="1032280" y="405296"/>
                  <a:pt x="1001485" y="424543"/>
                </a:cubicBezTo>
                <a:cubicBezTo>
                  <a:pt x="987724" y="433143"/>
                  <a:pt x="972031" y="438263"/>
                  <a:pt x="957942" y="446314"/>
                </a:cubicBezTo>
                <a:cubicBezTo>
                  <a:pt x="946583" y="452805"/>
                  <a:pt x="937535" y="463492"/>
                  <a:pt x="925285" y="468086"/>
                </a:cubicBezTo>
                <a:cubicBezTo>
                  <a:pt x="907961" y="474582"/>
                  <a:pt x="888807" y="474484"/>
                  <a:pt x="870857" y="478971"/>
                </a:cubicBezTo>
                <a:cubicBezTo>
                  <a:pt x="859725" y="481754"/>
                  <a:pt x="849086" y="486228"/>
                  <a:pt x="838200" y="489857"/>
                </a:cubicBezTo>
                <a:lnTo>
                  <a:pt x="816428" y="51162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雲 39">
            <a:extLst>
              <a:ext uri="{FF2B5EF4-FFF2-40B4-BE49-F238E27FC236}">
                <a16:creationId xmlns:a16="http://schemas.microsoft.com/office/drawing/2014/main" id="{CF7A9F07-A101-4B6D-B36D-76EE5F0B704C}"/>
              </a:ext>
            </a:extLst>
          </p:cNvPr>
          <p:cNvSpPr/>
          <p:nvPr/>
        </p:nvSpPr>
        <p:spPr>
          <a:xfrm>
            <a:off x="4738006" y="3735164"/>
            <a:ext cx="2032904" cy="1143000"/>
          </a:xfrm>
          <a:prstGeom prst="clou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F4115B38-6298-4B9B-8DB8-EE0AACFD4C14}"/>
              </a:ext>
            </a:extLst>
          </p:cNvPr>
          <p:cNvSpPr txBox="1"/>
          <p:nvPr/>
        </p:nvSpPr>
        <p:spPr>
          <a:xfrm>
            <a:off x="4948909" y="4088860"/>
            <a:ext cx="177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廃プラスチック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D26245E-127A-46BF-B3A5-A7DFCE9D2A0C}"/>
              </a:ext>
            </a:extLst>
          </p:cNvPr>
          <p:cNvSpPr txBox="1"/>
          <p:nvPr/>
        </p:nvSpPr>
        <p:spPr>
          <a:xfrm>
            <a:off x="6365711" y="881721"/>
            <a:ext cx="4062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AC</a:t>
            </a:r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放電用の高電流コンデンサー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BAE0B32-BD78-4ED7-9153-798F0146E1AE}"/>
              </a:ext>
            </a:extLst>
          </p:cNvPr>
          <p:cNvSpPr txBox="1"/>
          <p:nvPr/>
        </p:nvSpPr>
        <p:spPr>
          <a:xfrm>
            <a:off x="9644447" y="2300594"/>
            <a:ext cx="2407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208V</a:t>
            </a:r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／</a:t>
            </a:r>
            <a:r>
              <a:rPr kumimoji="1" lang="en-US" altLang="ja-JP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25A</a:t>
            </a:r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ソース</a:t>
            </a:r>
            <a:endParaRPr kumimoji="1" lang="en-US" altLang="ja-JP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低電流放電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65786DB-719C-4720-A2C8-6CFFF31559AD}"/>
              </a:ext>
            </a:extLst>
          </p:cNvPr>
          <p:cNvSpPr txBox="1"/>
          <p:nvPr/>
        </p:nvSpPr>
        <p:spPr>
          <a:xfrm>
            <a:off x="7555885" y="4365345"/>
            <a:ext cx="2407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グラファイト電極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2D81DF7-3170-451B-84B4-37809A6F1B59}"/>
              </a:ext>
            </a:extLst>
          </p:cNvPr>
          <p:cNvSpPr txBox="1"/>
          <p:nvPr/>
        </p:nvSpPr>
        <p:spPr>
          <a:xfrm>
            <a:off x="1938377" y="4352863"/>
            <a:ext cx="2407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グラファイト電極</a:t>
            </a: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4B71D10E-AA79-4325-8B76-642A1C4EF8F4}"/>
              </a:ext>
            </a:extLst>
          </p:cNvPr>
          <p:cNvSpPr/>
          <p:nvPr/>
        </p:nvSpPr>
        <p:spPr>
          <a:xfrm>
            <a:off x="455084" y="5520425"/>
            <a:ext cx="2024743" cy="115388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粉砕</a:t>
            </a:r>
            <a:endParaRPr kumimoji="1" lang="en-US" altLang="ja-JP" b="1" dirty="0">
              <a:solidFill>
                <a:schemeClr val="bg1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kumimoji="1" lang="ja-JP" altLang="en-US" b="1" dirty="0">
                <a:solidFill>
                  <a:schemeClr val="bg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廃プラスチック</a:t>
            </a:r>
            <a:br>
              <a:rPr kumimoji="1" lang="en-US" altLang="ja-JP" b="1" dirty="0">
                <a:solidFill>
                  <a:schemeClr val="bg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</a:br>
            <a:r>
              <a:rPr kumimoji="1" lang="ja-JP" altLang="en-US" b="1" dirty="0">
                <a:solidFill>
                  <a:schemeClr val="bg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（</a:t>
            </a:r>
            <a:r>
              <a:rPr lang="ja-JP" altLang="en-US" b="1" dirty="0">
                <a:solidFill>
                  <a:schemeClr val="bg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無分別状態）</a:t>
            </a:r>
            <a:endParaRPr kumimoji="1" lang="ja-JP" altLang="en-US" b="1" dirty="0">
              <a:solidFill>
                <a:schemeClr val="bg1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6AE756D8-2E52-4B28-831F-21B46811B863}"/>
              </a:ext>
            </a:extLst>
          </p:cNvPr>
          <p:cNvSpPr/>
          <p:nvPr/>
        </p:nvSpPr>
        <p:spPr>
          <a:xfrm>
            <a:off x="5189766" y="5520425"/>
            <a:ext cx="2024743" cy="115388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プラスチック</a:t>
            </a:r>
            <a:endParaRPr kumimoji="1" lang="en-US" altLang="ja-JP" sz="2400" dirty="0">
              <a:solidFill>
                <a:schemeClr val="bg1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lang="ja-JP" altLang="en-US" sz="2400" dirty="0">
                <a:solidFill>
                  <a:schemeClr val="bg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炭化</a:t>
            </a:r>
            <a:endParaRPr kumimoji="1" lang="ja-JP" altLang="en-US" sz="2400" dirty="0">
              <a:solidFill>
                <a:schemeClr val="bg1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E5169074-14FE-4AE1-A08E-B0FEB61E6004}"/>
              </a:ext>
            </a:extLst>
          </p:cNvPr>
          <p:cNvSpPr/>
          <p:nvPr/>
        </p:nvSpPr>
        <p:spPr>
          <a:xfrm>
            <a:off x="9854993" y="5487786"/>
            <a:ext cx="2024743" cy="115388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グラフェン</a:t>
            </a:r>
            <a:endParaRPr lang="en-US" altLang="ja-JP" sz="28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B835949-0027-4E97-8CAF-F5C4A34AB4A8}"/>
              </a:ext>
            </a:extLst>
          </p:cNvPr>
          <p:cNvSpPr txBox="1"/>
          <p:nvPr/>
        </p:nvSpPr>
        <p:spPr>
          <a:xfrm>
            <a:off x="4720964" y="2850430"/>
            <a:ext cx="2407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石英管</a:t>
            </a:r>
            <a:endParaRPr kumimoji="1" lang="en-US" altLang="ja-JP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kumimoji="1" lang="en-US" altLang="ja-JP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Quartz Tube</a:t>
            </a:r>
            <a:endParaRPr kumimoji="1" lang="ja-JP" altLang="en-US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504D4BA-65CC-485A-8271-8A6E9415F944}"/>
              </a:ext>
            </a:extLst>
          </p:cNvPr>
          <p:cNvSpPr txBox="1"/>
          <p:nvPr/>
        </p:nvSpPr>
        <p:spPr>
          <a:xfrm>
            <a:off x="2424038" y="6135072"/>
            <a:ext cx="2821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フラッシュジュール加熱</a:t>
            </a:r>
            <a:endParaRPr kumimoji="1" lang="en-US" altLang="ja-JP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直流　約</a:t>
            </a:r>
            <a:r>
              <a:rPr kumimoji="1" lang="en-US" altLang="ja-JP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2,000</a:t>
            </a:r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度</a:t>
            </a: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7D94FBAF-8C81-4220-BCE2-F8F0A7ABE3A7}"/>
              </a:ext>
            </a:extLst>
          </p:cNvPr>
          <p:cNvSpPr/>
          <p:nvPr/>
        </p:nvSpPr>
        <p:spPr>
          <a:xfrm>
            <a:off x="2558142" y="5691550"/>
            <a:ext cx="2577194" cy="443522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777B6CD-F40F-40E3-AF71-C61E2127442D}"/>
              </a:ext>
            </a:extLst>
          </p:cNvPr>
          <p:cNvSpPr txBox="1"/>
          <p:nvPr/>
        </p:nvSpPr>
        <p:spPr>
          <a:xfrm>
            <a:off x="7123993" y="6150114"/>
            <a:ext cx="2821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フラッシュジュール加熱</a:t>
            </a:r>
            <a:endParaRPr kumimoji="1" lang="en-US" altLang="ja-JP" sz="20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pPr algn="ctr"/>
            <a:r>
              <a:rPr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交流</a:t>
            </a:r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　約</a:t>
            </a:r>
            <a:r>
              <a:rPr kumimoji="1" lang="en-US" altLang="ja-JP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2,700</a:t>
            </a:r>
            <a:r>
              <a:rPr kumimoji="1" lang="ja-JP" altLang="en-US" sz="2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度</a:t>
            </a: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5BA4F0D6-544F-4935-9EC1-F37F38C62FB2}"/>
              </a:ext>
            </a:extLst>
          </p:cNvPr>
          <p:cNvSpPr/>
          <p:nvPr/>
        </p:nvSpPr>
        <p:spPr>
          <a:xfrm>
            <a:off x="7266913" y="5667486"/>
            <a:ext cx="2577194" cy="443522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B88F46B-3708-40EA-AD85-E4016271CA53}"/>
              </a:ext>
            </a:extLst>
          </p:cNvPr>
          <p:cNvSpPr txBox="1"/>
          <p:nvPr/>
        </p:nvSpPr>
        <p:spPr>
          <a:xfrm>
            <a:off x="65902" y="740744"/>
            <a:ext cx="4062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廃プラスチックは１ｍｍに粉砕。</a:t>
            </a:r>
            <a:endParaRPr kumimoji="1" lang="en-US" altLang="ja-JP" sz="1400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  <a:p>
            <a:r>
              <a:rPr kumimoji="1" lang="ja-JP" altLang="en-US" sz="14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電流放電は、低電流、高電流の</a:t>
            </a:r>
            <a:r>
              <a:rPr kumimoji="1" lang="en-US" altLang="ja-JP" sz="14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2</a:t>
            </a:r>
            <a:r>
              <a:rPr kumimoji="1" lang="ja-JP" altLang="en-US" sz="14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つを使用。</a:t>
            </a:r>
          </a:p>
        </p:txBody>
      </p:sp>
    </p:spTree>
    <p:extLst>
      <p:ext uri="{BB962C8B-B14F-4D97-AF65-F5344CB8AC3E}">
        <p14:creationId xmlns:p14="http://schemas.microsoft.com/office/powerpoint/2010/main" val="245552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31C776-E356-4EF9-8052-8106D2F9864D}"/>
              </a:ext>
            </a:extLst>
          </p:cNvPr>
          <p:cNvSpPr txBox="1"/>
          <p:nvPr/>
        </p:nvSpPr>
        <p:spPr>
          <a:xfrm>
            <a:off x="0" y="43611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フラッシュジュール加熱放電パターンとフラッシュ・グラフェン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A297F13-05C8-4596-AD4E-863EE67BF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" y="1500187"/>
            <a:ext cx="4867275" cy="41433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C0C351C-3C65-400D-B16C-5BCA95316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083" y="2038350"/>
            <a:ext cx="3370262" cy="342581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7352A08-ABEF-4688-B997-A03BEB4C8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638" y="2038350"/>
            <a:ext cx="3303587" cy="33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6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31C776-E356-4EF9-8052-8106D2F9864D}"/>
              </a:ext>
            </a:extLst>
          </p:cNvPr>
          <p:cNvSpPr txBox="1"/>
          <p:nvPr/>
        </p:nvSpPr>
        <p:spPr>
          <a:xfrm>
            <a:off x="3098131" y="69653"/>
            <a:ext cx="6491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Graphene</a:t>
            </a:r>
            <a:r>
              <a:rPr kumimoji="1" lang="ja-JP" altLang="en-US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　</a:t>
            </a:r>
            <a:r>
              <a:rPr kumimoji="1" lang="en-US" altLang="ja-JP" sz="32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Synthesis Methods</a:t>
            </a:r>
          </a:p>
          <a:p>
            <a:pPr algn="ctr"/>
            <a:r>
              <a:rPr lang="en-US" altLang="ja-JP" sz="3200" dirty="0">
                <a:latin typeface="Amasis MT Pro Medium" panose="02040604050005020304" pitchFamily="18" charset="0"/>
                <a:ea typeface="UD Digi Kyokasho NK-B" panose="02020700000000000000" pitchFamily="18" charset="-128"/>
              </a:rPr>
              <a:t>Physical Exfoliation</a:t>
            </a:r>
            <a:endParaRPr kumimoji="1" lang="ja-JP" altLang="en-US" sz="3200" dirty="0">
              <a:latin typeface="Amasis MT Pro Medium" panose="02040604050005020304" pitchFamily="18" charset="0"/>
              <a:ea typeface="UD Digi Kyokasho NK-B" panose="020207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4E0D344-590B-4D90-BBAC-2C275E332250}"/>
              </a:ext>
            </a:extLst>
          </p:cNvPr>
          <p:cNvSpPr/>
          <p:nvPr/>
        </p:nvSpPr>
        <p:spPr>
          <a:xfrm>
            <a:off x="1926633" y="3282965"/>
            <a:ext cx="1924051" cy="107632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Cooper Black" panose="0208090404030B020404" pitchFamily="18" charset="0"/>
              </a:rPr>
              <a:t>Ultrasonicate</a:t>
            </a:r>
            <a:endParaRPr kumimoji="1" lang="ja-JP" altLang="en-US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EA04AA97-304C-488E-B274-7ACAD6918FAD}"/>
              </a:ext>
            </a:extLst>
          </p:cNvPr>
          <p:cNvSpPr/>
          <p:nvPr/>
        </p:nvSpPr>
        <p:spPr>
          <a:xfrm>
            <a:off x="4087699" y="3265503"/>
            <a:ext cx="1810840" cy="10763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FFFF"/>
                </a:solidFill>
                <a:latin typeface="Cooper Black" panose="0208090404030B020404" pitchFamily="18" charset="0"/>
              </a:rPr>
              <a:t>Centrifuge</a:t>
            </a:r>
            <a:endParaRPr kumimoji="1" lang="ja-JP" altLang="en-US" dirty="0">
              <a:solidFill>
                <a:srgbClr val="FFFFFF"/>
              </a:solidFill>
              <a:latin typeface="Cooper Black" panose="0208090404030B020404" pitchFamily="18" charset="0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03A51D8E-B308-485B-8709-7E0A65428A0F}"/>
              </a:ext>
            </a:extLst>
          </p:cNvPr>
          <p:cNvSpPr/>
          <p:nvPr/>
        </p:nvSpPr>
        <p:spPr>
          <a:xfrm>
            <a:off x="6146211" y="3257050"/>
            <a:ext cx="2371748" cy="10763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Cooper Black" panose="0208090404030B020404" pitchFamily="18" charset="0"/>
              </a:rPr>
              <a:t>Rinse and filter</a:t>
            </a:r>
            <a:endParaRPr kumimoji="1" lang="ja-JP" altLang="en-US" dirty="0">
              <a:latin typeface="Cooper Black" panose="0208090404030B020404" pitchFamily="18" charset="0"/>
            </a:endParaRPr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DD0117D9-07AF-443F-9F2A-FEBAF0FB467A}"/>
              </a:ext>
            </a:extLst>
          </p:cNvPr>
          <p:cNvSpPr/>
          <p:nvPr/>
        </p:nvSpPr>
        <p:spPr>
          <a:xfrm>
            <a:off x="8816908" y="3265503"/>
            <a:ext cx="1492039" cy="1076325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Cooper Black" panose="0208090404030B020404" pitchFamily="18" charset="0"/>
              </a:rPr>
              <a:t>Dry</a:t>
            </a:r>
            <a:endParaRPr kumimoji="1" lang="ja-JP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6F2B8A-E878-489E-9F0A-709E196D20CF}"/>
              </a:ext>
            </a:extLst>
          </p:cNvPr>
          <p:cNvSpPr txBox="1"/>
          <p:nvPr/>
        </p:nvSpPr>
        <p:spPr>
          <a:xfrm>
            <a:off x="148743" y="3268563"/>
            <a:ext cx="1685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latin typeface="Cooper Black" panose="0208090404030B020404" pitchFamily="18" charset="0"/>
              </a:rPr>
              <a:t> </a:t>
            </a:r>
            <a:r>
              <a:rPr lang="en-US" altLang="ja-JP" sz="2400" b="1" dirty="0">
                <a:latin typeface="Cooper Black" panose="0208090404030B020404" pitchFamily="18" charset="0"/>
              </a:rPr>
              <a:t>5</a:t>
            </a:r>
            <a:r>
              <a:rPr kumimoji="1" lang="en-US" altLang="ja-JP" sz="2400" b="1" dirty="0">
                <a:latin typeface="Cooper Black" panose="0208090404030B020404" pitchFamily="18" charset="0"/>
              </a:rPr>
              <a:t>kg </a:t>
            </a:r>
            <a:r>
              <a:rPr kumimoji="1" lang="en-US" altLang="ja-JP" dirty="0">
                <a:solidFill>
                  <a:srgbClr val="C00000"/>
                </a:solidFill>
                <a:latin typeface="Cooper Black" panose="0208090404030B020404" pitchFamily="18" charset="0"/>
              </a:rPr>
              <a:t>Synthetic Graphite</a:t>
            </a:r>
            <a:endParaRPr kumimoji="1" lang="ja-JP" altLang="en-US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E05604-3269-4B01-860B-7D8E6C20CCE7}"/>
              </a:ext>
            </a:extLst>
          </p:cNvPr>
          <p:cNvSpPr txBox="1"/>
          <p:nvPr/>
        </p:nvSpPr>
        <p:spPr>
          <a:xfrm>
            <a:off x="54969" y="2208115"/>
            <a:ext cx="1685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445</a:t>
            </a:r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MJ energy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119</a:t>
            </a:r>
            <a:r>
              <a:rPr lang="ja-JP" altLang="en-US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chemeClr val="accent5">
                  <a:lumMod val="50000"/>
                </a:schemeClr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FE60E49-DF36-48A7-A4D7-61D75EEF3541}"/>
              </a:ext>
            </a:extLst>
          </p:cNvPr>
          <p:cNvSpPr txBox="1"/>
          <p:nvPr/>
        </p:nvSpPr>
        <p:spPr>
          <a:xfrm>
            <a:off x="123821" y="4825535"/>
            <a:ext cx="1685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24.1</a:t>
            </a:r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kg Co2 eq</a:t>
            </a:r>
            <a:endParaRPr kumimoji="1" lang="ja-JP" altLang="en-US" sz="1600" dirty="0">
              <a:solidFill>
                <a:schemeClr val="accent5">
                  <a:lumMod val="50000"/>
                </a:schemeClr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335F18E-86B3-43BF-84B4-8F73C8676113}"/>
              </a:ext>
            </a:extLst>
          </p:cNvPr>
          <p:cNvSpPr txBox="1"/>
          <p:nvPr/>
        </p:nvSpPr>
        <p:spPr>
          <a:xfrm>
            <a:off x="1857576" y="1669506"/>
            <a:ext cx="2062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Net 25</a:t>
            </a:r>
            <a:r>
              <a:rPr kumimoji="1" lang="ja-JP" altLang="en-US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㍑ </a:t>
            </a:r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Ethanol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Net 0.6kg Surfactant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2050MJ energy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1039</a:t>
            </a:r>
            <a:r>
              <a:rPr lang="ja-JP" altLang="en-US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F322060-0092-471E-92BC-A42C0C9DF85D}"/>
              </a:ext>
            </a:extLst>
          </p:cNvPr>
          <p:cNvSpPr txBox="1"/>
          <p:nvPr/>
        </p:nvSpPr>
        <p:spPr>
          <a:xfrm>
            <a:off x="1783368" y="4988403"/>
            <a:ext cx="2210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1kg Graphene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Suspended in ethanol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67.5kg CO</a:t>
            </a:r>
            <a:r>
              <a:rPr kumimoji="1" lang="en-US" altLang="ja-JP" sz="1600" baseline="-250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 eq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46BF9BA-7BBD-43B1-AAD1-F17BBAF0DBF4}"/>
              </a:ext>
            </a:extLst>
          </p:cNvPr>
          <p:cNvSpPr txBox="1"/>
          <p:nvPr/>
        </p:nvSpPr>
        <p:spPr>
          <a:xfrm>
            <a:off x="4036422" y="1939368"/>
            <a:ext cx="2210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Graphene </a:t>
            </a:r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Suspension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5.1MJ energy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1.7</a:t>
            </a:r>
            <a:r>
              <a:rPr lang="ja-JP" altLang="en-US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DAD07BD-F587-4338-A207-BA79179027D3}"/>
              </a:ext>
            </a:extLst>
          </p:cNvPr>
          <p:cNvSpPr txBox="1"/>
          <p:nvPr/>
        </p:nvSpPr>
        <p:spPr>
          <a:xfrm>
            <a:off x="4013064" y="4988403"/>
            <a:ext cx="2210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1kg wet Graphene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Powder w/ surfactant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Recover most ethanol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and surfactant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1.52kg CO</a:t>
            </a:r>
            <a:r>
              <a:rPr kumimoji="1" lang="en-US" altLang="ja-JP" sz="1600" baseline="-250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 eq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DC9080E-5E89-422C-8306-545DBAB7C9E8}"/>
              </a:ext>
            </a:extLst>
          </p:cNvPr>
          <p:cNvSpPr txBox="1"/>
          <p:nvPr/>
        </p:nvSpPr>
        <p:spPr>
          <a:xfrm>
            <a:off x="6272639" y="1446926"/>
            <a:ext cx="2210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1kg Graphene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Powder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8</a:t>
            </a:r>
            <a:r>
              <a:rPr lang="ja-JP" altLang="en-US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Ethanol 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296MJ energy</a:t>
            </a:r>
          </a:p>
          <a:p>
            <a:pPr algn="ctr"/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217</a:t>
            </a:r>
            <a:r>
              <a:rPr lang="ja-JP" altLang="en-US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㍑ </a:t>
            </a:r>
            <a:r>
              <a:rPr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8C5E7DC-8192-406A-B0BA-A9BDB75492C5}"/>
              </a:ext>
            </a:extLst>
          </p:cNvPr>
          <p:cNvSpPr txBox="1"/>
          <p:nvPr/>
        </p:nvSpPr>
        <p:spPr>
          <a:xfrm>
            <a:off x="6393082" y="4988402"/>
            <a:ext cx="2210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1kg wet Graphene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Powder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9.0kg CO</a:t>
            </a:r>
            <a:r>
              <a:rPr kumimoji="1" lang="en-US" altLang="ja-JP" sz="1600" baseline="-250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 eq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50E163D-05CF-442C-ADC2-E899A815EA45}"/>
              </a:ext>
            </a:extLst>
          </p:cNvPr>
          <p:cNvSpPr txBox="1"/>
          <p:nvPr/>
        </p:nvSpPr>
        <p:spPr>
          <a:xfrm>
            <a:off x="8397317" y="1687389"/>
            <a:ext cx="2210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wet Graphene</a:t>
            </a:r>
          </a:p>
          <a:p>
            <a:pPr algn="ctr"/>
            <a:r>
              <a:rPr lang="en-US" altLang="ja-JP" sz="1600" dirty="0">
                <a:solidFill>
                  <a:schemeClr val="accent5">
                    <a:lumMod val="50000"/>
                  </a:schemeClr>
                </a:solidFill>
                <a:latin typeface="Amasis MT Pro Medium" panose="02040604050005020304" pitchFamily="18" charset="0"/>
              </a:rPr>
              <a:t>Powder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0.2MJ energy</a:t>
            </a:r>
          </a:p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0.06</a:t>
            </a:r>
            <a:r>
              <a:rPr kumimoji="1" lang="ja-JP" altLang="en-US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㍑ 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water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C7354C7-42E6-4D01-9A83-D7BE0D0069BB}"/>
              </a:ext>
            </a:extLst>
          </p:cNvPr>
          <p:cNvSpPr txBox="1"/>
          <p:nvPr/>
        </p:nvSpPr>
        <p:spPr>
          <a:xfrm>
            <a:off x="8471525" y="4988402"/>
            <a:ext cx="2210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0.013kg CO</a:t>
            </a:r>
            <a:r>
              <a:rPr kumimoji="1" lang="en-US" altLang="ja-JP" sz="1600" baseline="-250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2</a:t>
            </a:r>
            <a:r>
              <a:rPr kumimoji="1" lang="en-US" altLang="ja-JP" sz="16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 eq</a:t>
            </a:r>
            <a:endParaRPr kumimoji="1" lang="ja-JP" altLang="en-US" sz="1600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E5EECC2-6EEB-405E-A4D2-0AF8787BE8DA}"/>
              </a:ext>
            </a:extLst>
          </p:cNvPr>
          <p:cNvSpPr txBox="1"/>
          <p:nvPr/>
        </p:nvSpPr>
        <p:spPr>
          <a:xfrm>
            <a:off x="10446579" y="3154653"/>
            <a:ext cx="17688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latin typeface="Cooper Black" panose="0208090404030B020404" pitchFamily="18" charset="0"/>
              </a:rPr>
              <a:t>1</a:t>
            </a:r>
            <a:r>
              <a:rPr kumimoji="1" lang="en-US" altLang="ja-JP" sz="2800" b="1" dirty="0">
                <a:latin typeface="Cooper Black" panose="0208090404030B020404" pitchFamily="18" charset="0"/>
              </a:rPr>
              <a:t>kg</a:t>
            </a:r>
          </a:p>
          <a:p>
            <a:pPr algn="ctr"/>
            <a:r>
              <a:rPr lang="en-US" altLang="ja-JP" sz="2400" b="1" dirty="0">
                <a:latin typeface="Cooper Black" panose="0208090404030B020404" pitchFamily="18" charset="0"/>
              </a:rPr>
              <a:t>Graphene Powder</a:t>
            </a:r>
            <a:endParaRPr kumimoji="1" lang="ja-JP" altLang="en-US" dirty="0">
              <a:latin typeface="Cooper Black" panose="0208090404030B020404" pitchFamily="18" charset="0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2C37BE5-8B5F-4448-989D-C6C531B9584C}"/>
              </a:ext>
            </a:extLst>
          </p:cNvPr>
          <p:cNvCxnSpPr>
            <a:cxnSpLocks/>
          </p:cNvCxnSpPr>
          <p:nvPr/>
        </p:nvCxnSpPr>
        <p:spPr>
          <a:xfrm>
            <a:off x="997801" y="2733892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EE68B3B4-C5C6-496F-9393-9728647B0A8E}"/>
              </a:ext>
            </a:extLst>
          </p:cNvPr>
          <p:cNvCxnSpPr>
            <a:cxnSpLocks/>
          </p:cNvCxnSpPr>
          <p:nvPr/>
        </p:nvCxnSpPr>
        <p:spPr>
          <a:xfrm flipV="1">
            <a:off x="991705" y="4277919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7D1D1A28-FCD8-42FC-B00A-50D9C10FB788}"/>
              </a:ext>
            </a:extLst>
          </p:cNvPr>
          <p:cNvCxnSpPr>
            <a:cxnSpLocks/>
          </p:cNvCxnSpPr>
          <p:nvPr/>
        </p:nvCxnSpPr>
        <p:spPr>
          <a:xfrm>
            <a:off x="2888657" y="2725439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34CB031-1F02-4CC7-A3A3-123ABB6C54A0}"/>
              </a:ext>
            </a:extLst>
          </p:cNvPr>
          <p:cNvCxnSpPr>
            <a:cxnSpLocks/>
          </p:cNvCxnSpPr>
          <p:nvPr/>
        </p:nvCxnSpPr>
        <p:spPr>
          <a:xfrm flipV="1">
            <a:off x="2888657" y="4440786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CDB0152-32CB-4226-B2DF-2A46B9E9F220}"/>
              </a:ext>
            </a:extLst>
          </p:cNvPr>
          <p:cNvCxnSpPr>
            <a:cxnSpLocks/>
          </p:cNvCxnSpPr>
          <p:nvPr/>
        </p:nvCxnSpPr>
        <p:spPr>
          <a:xfrm flipV="1">
            <a:off x="5015718" y="4440786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DF0F25B1-4E75-4C51-B481-84E47303A4D5}"/>
              </a:ext>
            </a:extLst>
          </p:cNvPr>
          <p:cNvCxnSpPr>
            <a:cxnSpLocks/>
          </p:cNvCxnSpPr>
          <p:nvPr/>
        </p:nvCxnSpPr>
        <p:spPr>
          <a:xfrm flipV="1">
            <a:off x="7374936" y="4440786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B46F861C-0F4D-43DF-9542-BD7A28FF5C83}"/>
              </a:ext>
            </a:extLst>
          </p:cNvPr>
          <p:cNvCxnSpPr>
            <a:cxnSpLocks/>
          </p:cNvCxnSpPr>
          <p:nvPr/>
        </p:nvCxnSpPr>
        <p:spPr>
          <a:xfrm flipV="1">
            <a:off x="9576814" y="4440786"/>
            <a:ext cx="0" cy="54761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BBC4FC53-16C9-483B-9E9E-530241E69DCD}"/>
              </a:ext>
            </a:extLst>
          </p:cNvPr>
          <p:cNvCxnSpPr>
            <a:cxnSpLocks/>
          </p:cNvCxnSpPr>
          <p:nvPr/>
        </p:nvCxnSpPr>
        <p:spPr>
          <a:xfrm>
            <a:off x="5067257" y="2733892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321EBC64-C248-4657-A5EA-80432A1635A7}"/>
              </a:ext>
            </a:extLst>
          </p:cNvPr>
          <p:cNvCxnSpPr>
            <a:cxnSpLocks/>
          </p:cNvCxnSpPr>
          <p:nvPr/>
        </p:nvCxnSpPr>
        <p:spPr>
          <a:xfrm>
            <a:off x="7352290" y="2725438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CCBCA956-71B9-46AD-B153-11FFB66B5A9B}"/>
              </a:ext>
            </a:extLst>
          </p:cNvPr>
          <p:cNvCxnSpPr>
            <a:cxnSpLocks/>
          </p:cNvCxnSpPr>
          <p:nvPr/>
        </p:nvCxnSpPr>
        <p:spPr>
          <a:xfrm>
            <a:off x="9562927" y="2733891"/>
            <a:ext cx="0" cy="5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BC8282B-28A6-4244-9BA9-D54637DA69E1}"/>
              </a:ext>
            </a:extLst>
          </p:cNvPr>
          <p:cNvSpPr/>
          <p:nvPr/>
        </p:nvSpPr>
        <p:spPr>
          <a:xfrm>
            <a:off x="1614574" y="3626587"/>
            <a:ext cx="236835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矢印: 右 75">
            <a:extLst>
              <a:ext uri="{FF2B5EF4-FFF2-40B4-BE49-F238E27FC236}">
                <a16:creationId xmlns:a16="http://schemas.microsoft.com/office/drawing/2014/main" id="{986650C2-DEB1-4B00-9FDD-62448A4FA26E}"/>
              </a:ext>
            </a:extLst>
          </p:cNvPr>
          <p:cNvSpPr/>
          <p:nvPr/>
        </p:nvSpPr>
        <p:spPr>
          <a:xfrm>
            <a:off x="3812518" y="3662198"/>
            <a:ext cx="236835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矢印: 右 76">
            <a:extLst>
              <a:ext uri="{FF2B5EF4-FFF2-40B4-BE49-F238E27FC236}">
                <a16:creationId xmlns:a16="http://schemas.microsoft.com/office/drawing/2014/main" id="{403E4D4D-BBE0-4801-9338-253D102A05EB}"/>
              </a:ext>
            </a:extLst>
          </p:cNvPr>
          <p:cNvSpPr/>
          <p:nvPr/>
        </p:nvSpPr>
        <p:spPr>
          <a:xfrm>
            <a:off x="5936885" y="3644049"/>
            <a:ext cx="236835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矢印: 右 77">
            <a:extLst>
              <a:ext uri="{FF2B5EF4-FFF2-40B4-BE49-F238E27FC236}">
                <a16:creationId xmlns:a16="http://schemas.microsoft.com/office/drawing/2014/main" id="{864C96DB-8D85-426C-9A3A-7642F2239494}"/>
              </a:ext>
            </a:extLst>
          </p:cNvPr>
          <p:cNvSpPr/>
          <p:nvPr/>
        </p:nvSpPr>
        <p:spPr>
          <a:xfrm>
            <a:off x="8570465" y="3644049"/>
            <a:ext cx="236835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矢印: 右 78">
            <a:extLst>
              <a:ext uri="{FF2B5EF4-FFF2-40B4-BE49-F238E27FC236}">
                <a16:creationId xmlns:a16="http://schemas.microsoft.com/office/drawing/2014/main" id="{1650BF54-C6BE-41D0-87F8-54BB3B747E15}"/>
              </a:ext>
            </a:extLst>
          </p:cNvPr>
          <p:cNvSpPr/>
          <p:nvPr/>
        </p:nvSpPr>
        <p:spPr>
          <a:xfrm>
            <a:off x="10328162" y="3644049"/>
            <a:ext cx="236835" cy="354156"/>
          </a:xfrm>
          <a:prstGeom prst="rightArrow">
            <a:avLst/>
          </a:prstGeom>
          <a:solidFill>
            <a:schemeClr val="tx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18">
            <a:extLst>
              <a:ext uri="{FF2B5EF4-FFF2-40B4-BE49-F238E27FC236}">
                <a16:creationId xmlns:a16="http://schemas.microsoft.com/office/drawing/2014/main" id="{76245F83-D0CF-4577-9356-0677F6D3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214" y="2527315"/>
            <a:ext cx="7556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828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1789</Words>
  <Application>Microsoft Office PowerPoint</Application>
  <PresentationFormat>ワイド画面</PresentationFormat>
  <Paragraphs>215</Paragraphs>
  <Slides>13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9" baseType="lpstr">
      <vt:lpstr>BIZ UDPゴシック</vt:lpstr>
      <vt:lpstr>BIZ UDP明朝 Medium</vt:lpstr>
      <vt:lpstr>BIZ UDゴシック</vt:lpstr>
      <vt:lpstr>HG創英角ﾎﾟｯﾌﾟ体</vt:lpstr>
      <vt:lpstr>Meiryo UI</vt:lpstr>
      <vt:lpstr>UD デジタル 教科書体 NK-B</vt:lpstr>
      <vt:lpstr>UD デジタル 教科書体 NK-R</vt:lpstr>
      <vt:lpstr>UD デジタル 教科書体 NP-R</vt:lpstr>
      <vt:lpstr>游ゴシック</vt:lpstr>
      <vt:lpstr>游ゴシック Light</vt:lpstr>
      <vt:lpstr>Amasis MT Pro Medium</vt:lpstr>
      <vt:lpstr>Arial</vt:lpstr>
      <vt:lpstr>Bahnschrift Light SemiCondensed</vt:lpstr>
      <vt:lpstr>Calibri</vt:lpstr>
      <vt:lpstr>Cooper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Abe,YutakaTKZIM</dc:creator>
  <cp:lastModifiedBy>Abe,YutakaTKZIM</cp:lastModifiedBy>
  <cp:revision>43</cp:revision>
  <dcterms:created xsi:type="dcterms:W3CDTF">2022-05-31T05:20:57Z</dcterms:created>
  <dcterms:modified xsi:type="dcterms:W3CDTF">2022-10-13T02:45:12Z</dcterms:modified>
</cp:coreProperties>
</file>